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9" r:id="rId4"/>
    <p:sldId id="258" r:id="rId5"/>
    <p:sldId id="264" r:id="rId6"/>
    <p:sldId id="265" r:id="rId7"/>
    <p:sldId id="273" r:id="rId8"/>
    <p:sldId id="272" r:id="rId9"/>
    <p:sldId id="266" r:id="rId10"/>
    <p:sldId id="267" r:id="rId11"/>
    <p:sldId id="260" r:id="rId12"/>
    <p:sldId id="261" r:id="rId13"/>
    <p:sldId id="274" r:id="rId14"/>
    <p:sldId id="269" r:id="rId15"/>
    <p:sldId id="270" r:id="rId16"/>
    <p:sldId id="271" r:id="rId17"/>
    <p:sldId id="262" r:id="rId18"/>
  </p:sldIdLst>
  <p:sldSz cx="18288000" cy="10287000"/>
  <p:notesSz cx="6858000" cy="9144000"/>
  <p:embeddedFontLst>
    <p:embeddedFont>
      <p:font typeface="Chau Philomene" panose="020B0604020202020204" charset="0"/>
      <p:regular r:id="rId20"/>
    </p:embeddedFont>
    <p:embeddedFont>
      <p:font typeface="IBM Plex Sans Condensed" panose="020B0506050203000203" pitchFamily="34" charset="0"/>
      <p:regular r:id="rId21"/>
      <p:bold r:id="rId22"/>
      <p:italic r:id="rId23"/>
      <p:boldItalic r:id="rId24"/>
    </p:embeddedFont>
    <p:embeddedFont>
      <p:font typeface="IBM Plex Sans Condensed Bold" panose="020B0806050203000203"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8927"/>
    <a:srgbClr val="2DA53B"/>
    <a:srgbClr val="41B925"/>
    <a:srgbClr val="81CA20"/>
    <a:srgbClr val="AFD438"/>
    <a:srgbClr val="C5C547"/>
    <a:srgbClr val="E7EC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4700" autoAdjust="0"/>
  </p:normalViewPr>
  <p:slideViewPr>
    <p:cSldViewPr>
      <p:cViewPr varScale="1">
        <p:scale>
          <a:sx n="56" d="100"/>
          <a:sy n="56" d="100"/>
        </p:scale>
        <p:origin x="161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BB9D04-ABA4-4CA7-AF06-D61E8421EE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46D43E5-2609-4A84-BE01-A92E2B2695B6}">
      <dgm:prSet/>
      <dgm:spPr>
        <a:xfrm>
          <a:off x="0" y="72008"/>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a:solidFill>
                <a:sysClr val="window" lastClr="FFFFFF"/>
              </a:solidFill>
              <a:latin typeface="Aptos" panose="02110004020202020204"/>
              <a:ea typeface="+mn-ea"/>
              <a:cs typeface="+mn-cs"/>
            </a:rPr>
            <a:t>Afwegingskader  Onderwijs Jeugdhulp (website Onderwijscollectief)</a:t>
          </a:r>
          <a:endParaRPr lang="en-US">
            <a:solidFill>
              <a:sysClr val="window" lastClr="FFFFFF"/>
            </a:solidFill>
            <a:latin typeface="Aptos" panose="02110004020202020204"/>
            <a:ea typeface="+mn-ea"/>
            <a:cs typeface="+mn-cs"/>
          </a:endParaRPr>
        </a:p>
      </dgm:t>
    </dgm:pt>
    <dgm:pt modelId="{38EF848D-EBD7-44A0-87CA-6CEFEBE1CE48}" type="parTrans" cxnId="{2B6AB15A-A23B-4C80-8BF3-3912B183ECF9}">
      <dgm:prSet/>
      <dgm:spPr/>
      <dgm:t>
        <a:bodyPr/>
        <a:lstStyle/>
        <a:p>
          <a:endParaRPr lang="en-US"/>
        </a:p>
      </dgm:t>
    </dgm:pt>
    <dgm:pt modelId="{37A61165-F6F4-4189-AE88-FFBBB8A7C162}" type="sibTrans" cxnId="{2B6AB15A-A23B-4C80-8BF3-3912B183ECF9}">
      <dgm:prSet/>
      <dgm:spPr/>
      <dgm:t>
        <a:bodyPr/>
        <a:lstStyle/>
        <a:p>
          <a:endParaRPr lang="en-US"/>
        </a:p>
      </dgm:t>
    </dgm:pt>
    <dgm:pt modelId="{3EF9D56C-97FA-4EC8-8977-DFDC7E3ED936}">
      <dgm:prSet/>
      <dgm:spPr>
        <a:xfrm>
          <a:off x="0" y="785709"/>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dirty="0">
              <a:solidFill>
                <a:sysClr val="window" lastClr="FFFFFF"/>
              </a:solidFill>
              <a:latin typeface="Aptos" panose="02110004020202020204"/>
              <a:ea typeface="+mn-ea"/>
              <a:cs typeface="+mn-cs"/>
            </a:rPr>
            <a:t>Podcasts – (website Onderwijscollectief) </a:t>
          </a:r>
          <a:endParaRPr lang="en-US" dirty="0">
            <a:solidFill>
              <a:sysClr val="window" lastClr="FFFFFF"/>
            </a:solidFill>
            <a:latin typeface="Aptos" panose="02110004020202020204"/>
            <a:ea typeface="+mn-ea"/>
            <a:cs typeface="+mn-cs"/>
          </a:endParaRPr>
        </a:p>
      </dgm:t>
    </dgm:pt>
    <dgm:pt modelId="{2796755F-18A3-42BC-A724-876CD3E4D11C}" type="parTrans" cxnId="{12A8A63B-C4CF-40DB-AB77-1C5C948DC3C0}">
      <dgm:prSet/>
      <dgm:spPr/>
      <dgm:t>
        <a:bodyPr/>
        <a:lstStyle/>
        <a:p>
          <a:endParaRPr lang="en-US"/>
        </a:p>
      </dgm:t>
    </dgm:pt>
    <dgm:pt modelId="{3A2480E1-32AB-45A0-A152-B014A168D143}" type="sibTrans" cxnId="{12A8A63B-C4CF-40DB-AB77-1C5C948DC3C0}">
      <dgm:prSet/>
      <dgm:spPr/>
      <dgm:t>
        <a:bodyPr/>
        <a:lstStyle/>
        <a:p>
          <a:endParaRPr lang="en-US"/>
        </a:p>
      </dgm:t>
    </dgm:pt>
    <dgm:pt modelId="{CE5AC050-D598-4A7F-BE7C-7486261ECD7F}">
      <dgm:prSet/>
      <dgm:spPr>
        <a:xfrm>
          <a:off x="0" y="1499409"/>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dirty="0">
              <a:solidFill>
                <a:sysClr val="window" lastClr="FFFFFF"/>
              </a:solidFill>
              <a:latin typeface="Aptos" panose="02110004020202020204"/>
              <a:ea typeface="+mn-ea"/>
              <a:cs typeface="+mn-cs"/>
            </a:rPr>
            <a:t>Werkwijze Onderwijs Jeugdhulp arrangement </a:t>
          </a:r>
          <a:endParaRPr lang="en-US" dirty="0">
            <a:solidFill>
              <a:sysClr val="window" lastClr="FFFFFF"/>
            </a:solidFill>
            <a:latin typeface="Aptos" panose="02110004020202020204"/>
            <a:ea typeface="+mn-ea"/>
            <a:cs typeface="+mn-cs"/>
          </a:endParaRPr>
        </a:p>
      </dgm:t>
    </dgm:pt>
    <dgm:pt modelId="{2184AA36-2442-48B2-AF3B-B9933E4ABEE8}" type="parTrans" cxnId="{9D1A3108-5DD0-4098-9F43-B488F540EC27}">
      <dgm:prSet/>
      <dgm:spPr/>
      <dgm:t>
        <a:bodyPr/>
        <a:lstStyle/>
        <a:p>
          <a:endParaRPr lang="en-US"/>
        </a:p>
      </dgm:t>
    </dgm:pt>
    <dgm:pt modelId="{BF1343C7-F6B5-4C97-A18B-4F1C2360A972}" type="sibTrans" cxnId="{9D1A3108-5DD0-4098-9F43-B488F540EC27}">
      <dgm:prSet/>
      <dgm:spPr/>
      <dgm:t>
        <a:bodyPr/>
        <a:lstStyle/>
        <a:p>
          <a:endParaRPr lang="en-US"/>
        </a:p>
      </dgm:t>
    </dgm:pt>
    <dgm:pt modelId="{B73EEBEA-7F42-4330-91A3-6A2C291C7D1F}">
      <dgm:prSet/>
      <dgm:spPr>
        <a:xfrm>
          <a:off x="0" y="2213109"/>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a:solidFill>
                <a:sysClr val="window" lastClr="FFFFFF"/>
              </a:solidFill>
              <a:latin typeface="Aptos" panose="02110004020202020204"/>
              <a:ea typeface="+mn-ea"/>
              <a:cs typeface="+mn-cs"/>
            </a:rPr>
            <a:t>Opschalingsroute </a:t>
          </a:r>
          <a:endParaRPr lang="en-US">
            <a:solidFill>
              <a:sysClr val="window" lastClr="FFFFFF"/>
            </a:solidFill>
            <a:latin typeface="Aptos" panose="02110004020202020204"/>
            <a:ea typeface="+mn-ea"/>
            <a:cs typeface="+mn-cs"/>
          </a:endParaRPr>
        </a:p>
      </dgm:t>
    </dgm:pt>
    <dgm:pt modelId="{D0401FF8-3021-492D-A7B4-BA40046E98ED}" type="parTrans" cxnId="{6830704F-18F0-47C7-B918-FF3B14DCD439}">
      <dgm:prSet/>
      <dgm:spPr/>
      <dgm:t>
        <a:bodyPr/>
        <a:lstStyle/>
        <a:p>
          <a:endParaRPr lang="en-US"/>
        </a:p>
      </dgm:t>
    </dgm:pt>
    <dgm:pt modelId="{B503C35F-F790-4242-802A-FC6189C1BEFF}" type="sibTrans" cxnId="{6830704F-18F0-47C7-B918-FF3B14DCD439}">
      <dgm:prSet/>
      <dgm:spPr/>
      <dgm:t>
        <a:bodyPr/>
        <a:lstStyle/>
        <a:p>
          <a:endParaRPr lang="en-US"/>
        </a:p>
      </dgm:t>
    </dgm:pt>
    <dgm:pt modelId="{E16B900E-75EF-4FA2-B47F-E0D2EBA51C3C}">
      <dgm:prSet/>
      <dgm:spPr>
        <a:xfrm>
          <a:off x="0" y="2926809"/>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dirty="0">
              <a:solidFill>
                <a:sysClr val="window" lastClr="FFFFFF"/>
              </a:solidFill>
              <a:latin typeface="Aptos" panose="02110004020202020204"/>
              <a:ea typeface="+mn-ea"/>
              <a:cs typeface="+mn-cs"/>
            </a:rPr>
            <a:t>Praatplaat OJA - professionals en ouders </a:t>
          </a:r>
          <a:endParaRPr lang="en-US" dirty="0">
            <a:solidFill>
              <a:sysClr val="window" lastClr="FFFFFF"/>
            </a:solidFill>
            <a:latin typeface="Aptos" panose="02110004020202020204"/>
            <a:ea typeface="+mn-ea"/>
            <a:cs typeface="+mn-cs"/>
          </a:endParaRPr>
        </a:p>
      </dgm:t>
    </dgm:pt>
    <dgm:pt modelId="{D7ED5AB2-794F-463D-8387-0CCF51993896}" type="parTrans" cxnId="{A0511DDB-29D0-4054-A5AA-A82DA716E5A6}">
      <dgm:prSet/>
      <dgm:spPr/>
      <dgm:t>
        <a:bodyPr/>
        <a:lstStyle/>
        <a:p>
          <a:endParaRPr lang="en-US"/>
        </a:p>
      </dgm:t>
    </dgm:pt>
    <dgm:pt modelId="{E507C196-1EB5-4272-894B-C54BE3107D45}" type="sibTrans" cxnId="{A0511DDB-29D0-4054-A5AA-A82DA716E5A6}">
      <dgm:prSet/>
      <dgm:spPr/>
      <dgm:t>
        <a:bodyPr/>
        <a:lstStyle/>
        <a:p>
          <a:endParaRPr lang="en-US"/>
        </a:p>
      </dgm:t>
    </dgm:pt>
    <dgm:pt modelId="{5AF962C9-02B1-4D39-8135-A99B7137A2EA}">
      <dgm:prSet/>
      <dgm:spPr>
        <a:xfrm>
          <a:off x="0" y="3640509"/>
          <a:ext cx="10515600" cy="638820"/>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nl-NL" dirty="0">
              <a:solidFill>
                <a:sysClr val="window" lastClr="FFFFFF"/>
              </a:solidFill>
              <a:latin typeface="Aptos" panose="02110004020202020204"/>
              <a:ea typeface="+mn-ea"/>
              <a:cs typeface="+mn-cs"/>
            </a:rPr>
            <a:t>Privacy afsprakenkader Onderwijs Jeugdhulp </a:t>
          </a:r>
          <a:endParaRPr lang="en-US" dirty="0">
            <a:solidFill>
              <a:sysClr val="window" lastClr="FFFFFF"/>
            </a:solidFill>
            <a:latin typeface="Aptos" panose="02110004020202020204"/>
            <a:ea typeface="+mn-ea"/>
            <a:cs typeface="+mn-cs"/>
          </a:endParaRPr>
        </a:p>
      </dgm:t>
    </dgm:pt>
    <dgm:pt modelId="{7EE4A21C-8999-49C6-BF32-12111AFCFB94}" type="parTrans" cxnId="{3C7E3020-8994-4D32-A04A-13B5F5EFCE79}">
      <dgm:prSet/>
      <dgm:spPr/>
      <dgm:t>
        <a:bodyPr/>
        <a:lstStyle/>
        <a:p>
          <a:endParaRPr lang="en-US"/>
        </a:p>
      </dgm:t>
    </dgm:pt>
    <dgm:pt modelId="{4AB47405-9191-4AE7-A810-8E4A2C991591}" type="sibTrans" cxnId="{3C7E3020-8994-4D32-A04A-13B5F5EFCE79}">
      <dgm:prSet/>
      <dgm:spPr/>
      <dgm:t>
        <a:bodyPr/>
        <a:lstStyle/>
        <a:p>
          <a:endParaRPr lang="en-US"/>
        </a:p>
      </dgm:t>
    </dgm:pt>
    <dgm:pt modelId="{55FA2442-C3B2-4C8C-958C-D9613907B3C2}" type="pres">
      <dgm:prSet presAssocID="{3EBB9D04-ABA4-4CA7-AF06-D61E8421EEC9}" presName="linear" presStyleCnt="0">
        <dgm:presLayoutVars>
          <dgm:animLvl val="lvl"/>
          <dgm:resizeHandles val="exact"/>
        </dgm:presLayoutVars>
      </dgm:prSet>
      <dgm:spPr/>
    </dgm:pt>
    <dgm:pt modelId="{F0E82E00-8660-4F62-8E3B-F991DC125C3A}" type="pres">
      <dgm:prSet presAssocID="{146D43E5-2609-4A84-BE01-A92E2B2695B6}" presName="parentText" presStyleLbl="node1" presStyleIdx="0" presStyleCnt="6" custLinFactY="-90146" custLinFactNeighborX="669" custLinFactNeighborY="-100000">
        <dgm:presLayoutVars>
          <dgm:chMax val="0"/>
          <dgm:bulletEnabled val="1"/>
        </dgm:presLayoutVars>
      </dgm:prSet>
      <dgm:spPr/>
    </dgm:pt>
    <dgm:pt modelId="{433643C3-491B-485C-A20C-9FD5C4FC260C}" type="pres">
      <dgm:prSet presAssocID="{37A61165-F6F4-4189-AE88-FFBBB8A7C162}" presName="spacer" presStyleCnt="0"/>
      <dgm:spPr/>
    </dgm:pt>
    <dgm:pt modelId="{1FA6A3AE-82C2-4163-9AE9-C380591D3D82}" type="pres">
      <dgm:prSet presAssocID="{3EF9D56C-97FA-4EC8-8977-DFDC7E3ED936}" presName="parentText" presStyleLbl="node1" presStyleIdx="1" presStyleCnt="6">
        <dgm:presLayoutVars>
          <dgm:chMax val="0"/>
          <dgm:bulletEnabled val="1"/>
        </dgm:presLayoutVars>
      </dgm:prSet>
      <dgm:spPr/>
    </dgm:pt>
    <dgm:pt modelId="{49968462-9DFF-4571-B35E-D9BDCEF024D9}" type="pres">
      <dgm:prSet presAssocID="{3A2480E1-32AB-45A0-A152-B014A168D143}" presName="spacer" presStyleCnt="0"/>
      <dgm:spPr/>
    </dgm:pt>
    <dgm:pt modelId="{0801F0E6-B79D-4537-AAFE-3F86F29E9BCD}" type="pres">
      <dgm:prSet presAssocID="{CE5AC050-D598-4A7F-BE7C-7486261ECD7F}" presName="parentText" presStyleLbl="node1" presStyleIdx="2" presStyleCnt="6">
        <dgm:presLayoutVars>
          <dgm:chMax val="0"/>
          <dgm:bulletEnabled val="1"/>
        </dgm:presLayoutVars>
      </dgm:prSet>
      <dgm:spPr/>
    </dgm:pt>
    <dgm:pt modelId="{73F6FE63-B8CA-4CBA-81E1-06C3408E77A2}" type="pres">
      <dgm:prSet presAssocID="{BF1343C7-F6B5-4C97-A18B-4F1C2360A972}" presName="spacer" presStyleCnt="0"/>
      <dgm:spPr/>
    </dgm:pt>
    <dgm:pt modelId="{EF148C31-310A-4ED4-B20B-16D3E4A181F2}" type="pres">
      <dgm:prSet presAssocID="{B73EEBEA-7F42-4330-91A3-6A2C291C7D1F}" presName="parentText" presStyleLbl="node1" presStyleIdx="3" presStyleCnt="6">
        <dgm:presLayoutVars>
          <dgm:chMax val="0"/>
          <dgm:bulletEnabled val="1"/>
        </dgm:presLayoutVars>
      </dgm:prSet>
      <dgm:spPr/>
    </dgm:pt>
    <dgm:pt modelId="{88D2B944-5BC9-41FA-8BED-EE645A76C634}" type="pres">
      <dgm:prSet presAssocID="{B503C35F-F790-4242-802A-FC6189C1BEFF}" presName="spacer" presStyleCnt="0"/>
      <dgm:spPr/>
    </dgm:pt>
    <dgm:pt modelId="{581E592D-F831-4ACF-BE86-F2BD3E42838C}" type="pres">
      <dgm:prSet presAssocID="{E16B900E-75EF-4FA2-B47F-E0D2EBA51C3C}" presName="parentText" presStyleLbl="node1" presStyleIdx="4" presStyleCnt="6">
        <dgm:presLayoutVars>
          <dgm:chMax val="0"/>
          <dgm:bulletEnabled val="1"/>
        </dgm:presLayoutVars>
      </dgm:prSet>
      <dgm:spPr/>
    </dgm:pt>
    <dgm:pt modelId="{DFB3F77E-0534-4138-B0B1-665E80A40E8C}" type="pres">
      <dgm:prSet presAssocID="{E507C196-1EB5-4272-894B-C54BE3107D45}" presName="spacer" presStyleCnt="0"/>
      <dgm:spPr/>
    </dgm:pt>
    <dgm:pt modelId="{F82DFBE4-71F6-45F2-BB74-599EBE9811DA}" type="pres">
      <dgm:prSet presAssocID="{5AF962C9-02B1-4D39-8135-A99B7137A2EA}" presName="parentText" presStyleLbl="node1" presStyleIdx="5" presStyleCnt="6">
        <dgm:presLayoutVars>
          <dgm:chMax val="0"/>
          <dgm:bulletEnabled val="1"/>
        </dgm:presLayoutVars>
      </dgm:prSet>
      <dgm:spPr/>
    </dgm:pt>
  </dgm:ptLst>
  <dgm:cxnLst>
    <dgm:cxn modelId="{9D1A3108-5DD0-4098-9F43-B488F540EC27}" srcId="{3EBB9D04-ABA4-4CA7-AF06-D61E8421EEC9}" destId="{CE5AC050-D598-4A7F-BE7C-7486261ECD7F}" srcOrd="2" destOrd="0" parTransId="{2184AA36-2442-48B2-AF3B-B9933E4ABEE8}" sibTransId="{BF1343C7-F6B5-4C97-A18B-4F1C2360A972}"/>
    <dgm:cxn modelId="{D3D95911-4F8D-4755-9FD8-C5E87F934D4E}" type="presOf" srcId="{3EBB9D04-ABA4-4CA7-AF06-D61E8421EEC9}" destId="{55FA2442-C3B2-4C8C-958C-D9613907B3C2}" srcOrd="0" destOrd="0" presId="urn:microsoft.com/office/officeart/2005/8/layout/vList2"/>
    <dgm:cxn modelId="{503C4E18-F293-49C1-B0B0-A97E1935D064}" type="presOf" srcId="{B73EEBEA-7F42-4330-91A3-6A2C291C7D1F}" destId="{EF148C31-310A-4ED4-B20B-16D3E4A181F2}" srcOrd="0" destOrd="0" presId="urn:microsoft.com/office/officeart/2005/8/layout/vList2"/>
    <dgm:cxn modelId="{3C7E3020-8994-4D32-A04A-13B5F5EFCE79}" srcId="{3EBB9D04-ABA4-4CA7-AF06-D61E8421EEC9}" destId="{5AF962C9-02B1-4D39-8135-A99B7137A2EA}" srcOrd="5" destOrd="0" parTransId="{7EE4A21C-8999-49C6-BF32-12111AFCFB94}" sibTransId="{4AB47405-9191-4AE7-A810-8E4A2C991591}"/>
    <dgm:cxn modelId="{12A8A63B-C4CF-40DB-AB77-1C5C948DC3C0}" srcId="{3EBB9D04-ABA4-4CA7-AF06-D61E8421EEC9}" destId="{3EF9D56C-97FA-4EC8-8977-DFDC7E3ED936}" srcOrd="1" destOrd="0" parTransId="{2796755F-18A3-42BC-A724-876CD3E4D11C}" sibTransId="{3A2480E1-32AB-45A0-A152-B014A168D143}"/>
    <dgm:cxn modelId="{0CC1CF49-FD1C-4A06-B8D3-814D8C3070E2}" type="presOf" srcId="{5AF962C9-02B1-4D39-8135-A99B7137A2EA}" destId="{F82DFBE4-71F6-45F2-BB74-599EBE9811DA}" srcOrd="0" destOrd="0" presId="urn:microsoft.com/office/officeart/2005/8/layout/vList2"/>
    <dgm:cxn modelId="{E456AD4A-5607-4128-9E1B-B282DF995A72}" type="presOf" srcId="{CE5AC050-D598-4A7F-BE7C-7486261ECD7F}" destId="{0801F0E6-B79D-4537-AAFE-3F86F29E9BCD}" srcOrd="0" destOrd="0" presId="urn:microsoft.com/office/officeart/2005/8/layout/vList2"/>
    <dgm:cxn modelId="{6830704F-18F0-47C7-B918-FF3B14DCD439}" srcId="{3EBB9D04-ABA4-4CA7-AF06-D61E8421EEC9}" destId="{B73EEBEA-7F42-4330-91A3-6A2C291C7D1F}" srcOrd="3" destOrd="0" parTransId="{D0401FF8-3021-492D-A7B4-BA40046E98ED}" sibTransId="{B503C35F-F790-4242-802A-FC6189C1BEFF}"/>
    <dgm:cxn modelId="{2B6AB15A-A23B-4C80-8BF3-3912B183ECF9}" srcId="{3EBB9D04-ABA4-4CA7-AF06-D61E8421EEC9}" destId="{146D43E5-2609-4A84-BE01-A92E2B2695B6}" srcOrd="0" destOrd="0" parTransId="{38EF848D-EBD7-44A0-87CA-6CEFEBE1CE48}" sibTransId="{37A61165-F6F4-4189-AE88-FFBBB8A7C162}"/>
    <dgm:cxn modelId="{C9CB1D89-6E86-4FC1-936C-5E5C4EE0890B}" type="presOf" srcId="{E16B900E-75EF-4FA2-B47F-E0D2EBA51C3C}" destId="{581E592D-F831-4ACF-BE86-F2BD3E42838C}" srcOrd="0" destOrd="0" presId="urn:microsoft.com/office/officeart/2005/8/layout/vList2"/>
    <dgm:cxn modelId="{AD12289E-6DE8-45AE-8607-9A826E3B4F8E}" type="presOf" srcId="{146D43E5-2609-4A84-BE01-A92E2B2695B6}" destId="{F0E82E00-8660-4F62-8E3B-F991DC125C3A}" srcOrd="0" destOrd="0" presId="urn:microsoft.com/office/officeart/2005/8/layout/vList2"/>
    <dgm:cxn modelId="{2822A1DA-18B1-421C-8D68-8AC66414DA39}" type="presOf" srcId="{3EF9D56C-97FA-4EC8-8977-DFDC7E3ED936}" destId="{1FA6A3AE-82C2-4163-9AE9-C380591D3D82}" srcOrd="0" destOrd="0" presId="urn:microsoft.com/office/officeart/2005/8/layout/vList2"/>
    <dgm:cxn modelId="{A0511DDB-29D0-4054-A5AA-A82DA716E5A6}" srcId="{3EBB9D04-ABA4-4CA7-AF06-D61E8421EEC9}" destId="{E16B900E-75EF-4FA2-B47F-E0D2EBA51C3C}" srcOrd="4" destOrd="0" parTransId="{D7ED5AB2-794F-463D-8387-0CCF51993896}" sibTransId="{E507C196-1EB5-4272-894B-C54BE3107D45}"/>
    <dgm:cxn modelId="{6373E3A3-69CF-4C07-88C3-D5316D9200A1}" type="presParOf" srcId="{55FA2442-C3B2-4C8C-958C-D9613907B3C2}" destId="{F0E82E00-8660-4F62-8E3B-F991DC125C3A}" srcOrd="0" destOrd="0" presId="urn:microsoft.com/office/officeart/2005/8/layout/vList2"/>
    <dgm:cxn modelId="{840C97C1-7118-4A71-9D5B-D1C0C5B2B849}" type="presParOf" srcId="{55FA2442-C3B2-4C8C-958C-D9613907B3C2}" destId="{433643C3-491B-485C-A20C-9FD5C4FC260C}" srcOrd="1" destOrd="0" presId="urn:microsoft.com/office/officeart/2005/8/layout/vList2"/>
    <dgm:cxn modelId="{622B1003-C6BA-4C09-9D76-53B9C288A3A1}" type="presParOf" srcId="{55FA2442-C3B2-4C8C-958C-D9613907B3C2}" destId="{1FA6A3AE-82C2-4163-9AE9-C380591D3D82}" srcOrd="2" destOrd="0" presId="urn:microsoft.com/office/officeart/2005/8/layout/vList2"/>
    <dgm:cxn modelId="{0B78AB28-3159-4399-8AC0-7C86EBA5A2E0}" type="presParOf" srcId="{55FA2442-C3B2-4C8C-958C-D9613907B3C2}" destId="{49968462-9DFF-4571-B35E-D9BDCEF024D9}" srcOrd="3" destOrd="0" presId="urn:microsoft.com/office/officeart/2005/8/layout/vList2"/>
    <dgm:cxn modelId="{2BFB19A8-9AF5-4AF0-870A-95F64AF870F2}" type="presParOf" srcId="{55FA2442-C3B2-4C8C-958C-D9613907B3C2}" destId="{0801F0E6-B79D-4537-AAFE-3F86F29E9BCD}" srcOrd="4" destOrd="0" presId="urn:microsoft.com/office/officeart/2005/8/layout/vList2"/>
    <dgm:cxn modelId="{68BF5E14-B839-40F6-B551-3F304A136587}" type="presParOf" srcId="{55FA2442-C3B2-4C8C-958C-D9613907B3C2}" destId="{73F6FE63-B8CA-4CBA-81E1-06C3408E77A2}" srcOrd="5" destOrd="0" presId="urn:microsoft.com/office/officeart/2005/8/layout/vList2"/>
    <dgm:cxn modelId="{7EB25B65-2607-446A-A254-FAA85D6C8D4B}" type="presParOf" srcId="{55FA2442-C3B2-4C8C-958C-D9613907B3C2}" destId="{EF148C31-310A-4ED4-B20B-16D3E4A181F2}" srcOrd="6" destOrd="0" presId="urn:microsoft.com/office/officeart/2005/8/layout/vList2"/>
    <dgm:cxn modelId="{7AA7A404-AFDA-4387-B3DD-74DEE9DA5C74}" type="presParOf" srcId="{55FA2442-C3B2-4C8C-958C-D9613907B3C2}" destId="{88D2B944-5BC9-41FA-8BED-EE645A76C634}" srcOrd="7" destOrd="0" presId="urn:microsoft.com/office/officeart/2005/8/layout/vList2"/>
    <dgm:cxn modelId="{C20762AC-B192-4BEF-83EF-0C425C392862}" type="presParOf" srcId="{55FA2442-C3B2-4C8C-958C-D9613907B3C2}" destId="{581E592D-F831-4ACF-BE86-F2BD3E42838C}" srcOrd="8" destOrd="0" presId="urn:microsoft.com/office/officeart/2005/8/layout/vList2"/>
    <dgm:cxn modelId="{4B0C4498-DEFC-4FCA-8380-F580C48BE262}" type="presParOf" srcId="{55FA2442-C3B2-4C8C-958C-D9613907B3C2}" destId="{DFB3F77E-0534-4138-B0B1-665E80A40E8C}" srcOrd="9" destOrd="0" presId="urn:microsoft.com/office/officeart/2005/8/layout/vList2"/>
    <dgm:cxn modelId="{44734266-DF65-453C-A578-2717D969173A}" type="presParOf" srcId="{55FA2442-C3B2-4C8C-958C-D9613907B3C2}" destId="{F82DFBE4-71F6-45F2-BB74-599EBE9811DA}" srcOrd="10"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F93A35-DFED-4C32-8AB1-16516C937574}" type="doc">
      <dgm:prSet loTypeId="urn:microsoft.com/office/officeart/2005/8/layout/matrix3" loCatId="matrix" qsTypeId="urn:microsoft.com/office/officeart/2005/8/quickstyle/simple4" qsCatId="simple" csTypeId="urn:microsoft.com/office/officeart/2005/8/colors/colorful1" csCatId="colorful" phldr="1"/>
      <dgm:spPr/>
      <dgm:t>
        <a:bodyPr/>
        <a:lstStyle/>
        <a:p>
          <a:endParaRPr lang="en-US"/>
        </a:p>
      </dgm:t>
    </dgm:pt>
    <dgm:pt modelId="{B4488C5F-F485-4EEF-831A-E5C92ABB7081}">
      <dgm:prSet/>
      <dgm:spPr>
        <a:xfrm>
          <a:off x="1124578" y="518122"/>
          <a:ext cx="2127028" cy="2127028"/>
        </a:xfrm>
        <a:prstGeom prst="roundRect">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gm:spPr>
      <dgm:t>
        <a:bodyPr/>
        <a:lstStyle/>
        <a:p>
          <a:pPr>
            <a:buNone/>
          </a:pPr>
          <a:r>
            <a:rPr lang="nl-NL" dirty="0">
              <a:solidFill>
                <a:sysClr val="window" lastClr="FFFFFF"/>
              </a:solidFill>
              <a:latin typeface="Aptos" panose="02110004020202020204"/>
              <a:ea typeface="+mn-ea"/>
              <a:cs typeface="+mn-cs"/>
            </a:rPr>
            <a:t>Een MDO alleen organiseren als OJA afstemming positief is afgerond </a:t>
          </a:r>
          <a:endParaRPr lang="en-US" dirty="0">
            <a:solidFill>
              <a:sysClr val="window" lastClr="FFFFFF"/>
            </a:solidFill>
            <a:latin typeface="Aptos" panose="02110004020202020204"/>
            <a:ea typeface="+mn-ea"/>
            <a:cs typeface="+mn-cs"/>
          </a:endParaRPr>
        </a:p>
      </dgm:t>
    </dgm:pt>
    <dgm:pt modelId="{19F0EC5F-0D0B-4D00-97A9-95BAC19A99E9}" type="parTrans" cxnId="{E022B411-3014-49F1-A483-145CE14FFBBF}">
      <dgm:prSet/>
      <dgm:spPr/>
      <dgm:t>
        <a:bodyPr/>
        <a:lstStyle/>
        <a:p>
          <a:endParaRPr lang="en-US"/>
        </a:p>
      </dgm:t>
    </dgm:pt>
    <dgm:pt modelId="{71313292-657A-44CD-A828-76ABD2AD0518}" type="sibTrans" cxnId="{E022B411-3014-49F1-A483-145CE14FFBBF}">
      <dgm:prSet/>
      <dgm:spPr/>
      <dgm:t>
        <a:bodyPr/>
        <a:lstStyle/>
        <a:p>
          <a:endParaRPr lang="en-US"/>
        </a:p>
      </dgm:t>
    </dgm:pt>
    <dgm:pt modelId="{94AAF514-49B6-44AC-A769-5638A4821A45}">
      <dgm:prSet/>
      <dgm:spPr>
        <a:xfrm>
          <a:off x="3415225" y="518122"/>
          <a:ext cx="2127028" cy="2127028"/>
        </a:xfrm>
        <a:prstGeom prst="roundRect">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gm:spPr>
      <dgm:t>
        <a:bodyPr/>
        <a:lstStyle/>
        <a:p>
          <a:pPr>
            <a:buNone/>
          </a:pPr>
          <a:r>
            <a:rPr lang="nl-NL" dirty="0">
              <a:solidFill>
                <a:sysClr val="window" lastClr="FFFFFF"/>
              </a:solidFill>
              <a:latin typeface="Aptos" panose="02110004020202020204"/>
              <a:ea typeface="+mn-ea"/>
              <a:cs typeface="+mn-cs"/>
            </a:rPr>
            <a:t>Alleen personen uitnodigen bij een MDO die bij de OJA afstemming betrokken waren</a:t>
          </a:r>
          <a:endParaRPr lang="en-US" dirty="0">
            <a:solidFill>
              <a:sysClr val="window" lastClr="FFFFFF"/>
            </a:solidFill>
            <a:latin typeface="Aptos" panose="02110004020202020204"/>
            <a:ea typeface="+mn-ea"/>
            <a:cs typeface="+mn-cs"/>
          </a:endParaRPr>
        </a:p>
      </dgm:t>
    </dgm:pt>
    <dgm:pt modelId="{F344415F-A16F-41F3-A00F-56364F403E17}" type="parTrans" cxnId="{772C8BD6-257C-42B0-B21B-A31081EE60E6}">
      <dgm:prSet/>
      <dgm:spPr/>
      <dgm:t>
        <a:bodyPr/>
        <a:lstStyle/>
        <a:p>
          <a:endParaRPr lang="en-US"/>
        </a:p>
      </dgm:t>
    </dgm:pt>
    <dgm:pt modelId="{9D3AFB13-EE7C-438F-ADB6-F3C80E76F960}" type="sibTrans" cxnId="{772C8BD6-257C-42B0-B21B-A31081EE60E6}">
      <dgm:prSet/>
      <dgm:spPr/>
      <dgm:t>
        <a:bodyPr/>
        <a:lstStyle/>
        <a:p>
          <a:endParaRPr lang="en-US"/>
        </a:p>
      </dgm:t>
    </dgm:pt>
    <dgm:pt modelId="{5B5FF91C-08AB-4F8A-AB63-17430AE54603}">
      <dgm:prSet/>
      <dgm:spPr>
        <a:xfrm>
          <a:off x="1124578" y="2808768"/>
          <a:ext cx="2127028" cy="2127028"/>
        </a:xfrm>
        <a:prstGeom prst="roundRect">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gm:spPr>
      <dgm:t>
        <a:bodyPr/>
        <a:lstStyle/>
        <a:p>
          <a:pPr>
            <a:buNone/>
          </a:pPr>
          <a:r>
            <a:rPr lang="nl-NL" dirty="0">
              <a:solidFill>
                <a:sysClr val="window" lastClr="FFFFFF"/>
              </a:solidFill>
              <a:latin typeface="Aptos" panose="02110004020202020204"/>
              <a:ea typeface="+mn-ea"/>
              <a:cs typeface="+mn-cs"/>
            </a:rPr>
            <a:t>Concrete afspraken maken in het MDO over duur,  inzet en verantwoordelijkheid ondersteuning vanuit onderwijs en jeugdhulp</a:t>
          </a:r>
          <a:endParaRPr lang="en-US" dirty="0">
            <a:solidFill>
              <a:sysClr val="window" lastClr="FFFFFF"/>
            </a:solidFill>
            <a:latin typeface="Aptos" panose="02110004020202020204"/>
            <a:ea typeface="+mn-ea"/>
            <a:cs typeface="+mn-cs"/>
          </a:endParaRPr>
        </a:p>
      </dgm:t>
    </dgm:pt>
    <dgm:pt modelId="{297F988E-A6EC-4A6B-AB23-37E6988001A7}" type="parTrans" cxnId="{6D74F12A-ABDD-42BC-8EFB-42750BD319F1}">
      <dgm:prSet/>
      <dgm:spPr/>
      <dgm:t>
        <a:bodyPr/>
        <a:lstStyle/>
        <a:p>
          <a:endParaRPr lang="en-US"/>
        </a:p>
      </dgm:t>
    </dgm:pt>
    <dgm:pt modelId="{B3A3C416-CE39-4789-86BD-8061526ED99B}" type="sibTrans" cxnId="{6D74F12A-ABDD-42BC-8EFB-42750BD319F1}">
      <dgm:prSet/>
      <dgm:spPr/>
      <dgm:t>
        <a:bodyPr/>
        <a:lstStyle/>
        <a:p>
          <a:endParaRPr lang="en-US"/>
        </a:p>
      </dgm:t>
    </dgm:pt>
    <dgm:pt modelId="{7F28E487-2788-4E58-8704-134FD6809C5B}">
      <dgm:prSet/>
      <dgm:spPr>
        <a:xfrm>
          <a:off x="3415225" y="2808768"/>
          <a:ext cx="2127028" cy="2127028"/>
        </a:xfrm>
        <a:prstGeom prst="roundRect">
          <a:avLst/>
        </a:prstGeom>
        <a:gradFill rotWithShape="0">
          <a:gsLst>
            <a:gs pos="0">
              <a:srgbClr val="A02B93">
                <a:hueOff val="0"/>
                <a:satOff val="0"/>
                <a:lumOff val="0"/>
                <a:alphaOff val="0"/>
                <a:satMod val="103000"/>
                <a:lumMod val="102000"/>
                <a:tint val="94000"/>
              </a:srgbClr>
            </a:gs>
            <a:gs pos="50000">
              <a:srgbClr val="A02B93">
                <a:hueOff val="0"/>
                <a:satOff val="0"/>
                <a:lumOff val="0"/>
                <a:alphaOff val="0"/>
                <a:satMod val="110000"/>
                <a:lumMod val="100000"/>
                <a:shade val="100000"/>
              </a:srgbClr>
            </a:gs>
            <a:gs pos="100000">
              <a:srgbClr val="A02B93">
                <a:hueOff val="0"/>
                <a:satOff val="0"/>
                <a:lumOff val="0"/>
                <a:alphaOff val="0"/>
                <a:lumMod val="99000"/>
                <a:satMod val="120000"/>
                <a:shade val="78000"/>
              </a:srgbClr>
            </a:gs>
          </a:gsLst>
          <a:lin ang="5400000" scaled="0"/>
        </a:gradFill>
        <a:ln>
          <a:noFill/>
        </a:ln>
        <a:effectLst/>
      </dgm:spPr>
      <dgm:t>
        <a:bodyPr/>
        <a:lstStyle/>
        <a:p>
          <a:pPr>
            <a:buNone/>
          </a:pPr>
          <a:r>
            <a:rPr lang="nl-NL" dirty="0">
              <a:solidFill>
                <a:sysClr val="window" lastClr="FFFFFF"/>
              </a:solidFill>
              <a:latin typeface="Aptos" panose="02110004020202020204"/>
              <a:ea typeface="+mn-ea"/>
              <a:cs typeface="+mn-cs"/>
            </a:rPr>
            <a:t>Wees open over verwachtingen, belangen en haalbaarheid </a:t>
          </a:r>
          <a:endParaRPr lang="en-US" dirty="0">
            <a:solidFill>
              <a:sysClr val="window" lastClr="FFFFFF"/>
            </a:solidFill>
            <a:latin typeface="Aptos" panose="02110004020202020204"/>
            <a:ea typeface="+mn-ea"/>
            <a:cs typeface="+mn-cs"/>
          </a:endParaRPr>
        </a:p>
      </dgm:t>
    </dgm:pt>
    <dgm:pt modelId="{2EB16230-AF88-4C0F-858C-B3E7B127E77F}" type="parTrans" cxnId="{B17F1B2B-71F0-4965-93D6-FB631ED7FA67}">
      <dgm:prSet/>
      <dgm:spPr/>
      <dgm:t>
        <a:bodyPr/>
        <a:lstStyle/>
        <a:p>
          <a:endParaRPr lang="en-US"/>
        </a:p>
      </dgm:t>
    </dgm:pt>
    <dgm:pt modelId="{ECB18653-A148-4C10-ABB2-040B16CB1C8E}" type="sibTrans" cxnId="{B17F1B2B-71F0-4965-93D6-FB631ED7FA67}">
      <dgm:prSet/>
      <dgm:spPr/>
      <dgm:t>
        <a:bodyPr/>
        <a:lstStyle/>
        <a:p>
          <a:endParaRPr lang="en-US"/>
        </a:p>
      </dgm:t>
    </dgm:pt>
    <dgm:pt modelId="{BD4C9EEC-AEFB-4067-9868-3A0990839A79}" type="pres">
      <dgm:prSet presAssocID="{4EF93A35-DFED-4C32-8AB1-16516C937574}" presName="matrix" presStyleCnt="0">
        <dgm:presLayoutVars>
          <dgm:chMax val="1"/>
          <dgm:dir/>
          <dgm:resizeHandles val="exact"/>
        </dgm:presLayoutVars>
      </dgm:prSet>
      <dgm:spPr/>
    </dgm:pt>
    <dgm:pt modelId="{85E20C33-6E69-4B32-B782-D34BFB4E0DB5}" type="pres">
      <dgm:prSet presAssocID="{4EF93A35-DFED-4C32-8AB1-16516C937574}" presName="diamond" presStyleLbl="bgShp" presStyleIdx="0" presStyleCnt="1" custLinFactNeighborX="2435" custLinFactNeighborY="-1529"/>
      <dgm:spPr>
        <a:xfrm>
          <a:off x="606456" y="0"/>
          <a:ext cx="5453920" cy="5453920"/>
        </a:xfrm>
        <a:prstGeom prst="diamond">
          <a:avLst/>
        </a:prstGeom>
        <a:solidFill>
          <a:srgbClr val="E97132">
            <a:tint val="40000"/>
            <a:hueOff val="0"/>
            <a:satOff val="0"/>
            <a:lumOff val="0"/>
            <a:alphaOff val="0"/>
          </a:srgbClr>
        </a:solidFill>
        <a:ln>
          <a:noFill/>
        </a:ln>
        <a:effectLst/>
      </dgm:spPr>
    </dgm:pt>
    <dgm:pt modelId="{F8AC6F85-9C3B-4E38-9B9F-5F56304E4DF8}" type="pres">
      <dgm:prSet presAssocID="{4EF93A35-DFED-4C32-8AB1-16516C937574}" presName="quad1" presStyleLbl="node1" presStyleIdx="0" presStyleCnt="4">
        <dgm:presLayoutVars>
          <dgm:chMax val="0"/>
          <dgm:chPref val="0"/>
          <dgm:bulletEnabled val="1"/>
        </dgm:presLayoutVars>
      </dgm:prSet>
      <dgm:spPr/>
    </dgm:pt>
    <dgm:pt modelId="{F32EAE73-6E30-4585-A14A-E415042E71D8}" type="pres">
      <dgm:prSet presAssocID="{4EF93A35-DFED-4C32-8AB1-16516C937574}" presName="quad2" presStyleLbl="node1" presStyleIdx="1" presStyleCnt="4">
        <dgm:presLayoutVars>
          <dgm:chMax val="0"/>
          <dgm:chPref val="0"/>
          <dgm:bulletEnabled val="1"/>
        </dgm:presLayoutVars>
      </dgm:prSet>
      <dgm:spPr/>
    </dgm:pt>
    <dgm:pt modelId="{0E17B19B-DC69-411D-8018-CF613B4B95AC}" type="pres">
      <dgm:prSet presAssocID="{4EF93A35-DFED-4C32-8AB1-16516C937574}" presName="quad3" presStyleLbl="node1" presStyleIdx="2" presStyleCnt="4">
        <dgm:presLayoutVars>
          <dgm:chMax val="0"/>
          <dgm:chPref val="0"/>
          <dgm:bulletEnabled val="1"/>
        </dgm:presLayoutVars>
      </dgm:prSet>
      <dgm:spPr/>
    </dgm:pt>
    <dgm:pt modelId="{E82DB255-3048-452B-9D1E-B2BBB92F1029}" type="pres">
      <dgm:prSet presAssocID="{4EF93A35-DFED-4C32-8AB1-16516C937574}" presName="quad4" presStyleLbl="node1" presStyleIdx="3" presStyleCnt="4">
        <dgm:presLayoutVars>
          <dgm:chMax val="0"/>
          <dgm:chPref val="0"/>
          <dgm:bulletEnabled val="1"/>
        </dgm:presLayoutVars>
      </dgm:prSet>
      <dgm:spPr/>
    </dgm:pt>
  </dgm:ptLst>
  <dgm:cxnLst>
    <dgm:cxn modelId="{E022B411-3014-49F1-A483-145CE14FFBBF}" srcId="{4EF93A35-DFED-4C32-8AB1-16516C937574}" destId="{B4488C5F-F485-4EEF-831A-E5C92ABB7081}" srcOrd="0" destOrd="0" parTransId="{19F0EC5F-0D0B-4D00-97A9-95BAC19A99E9}" sibTransId="{71313292-657A-44CD-A828-76ABD2AD0518}"/>
    <dgm:cxn modelId="{6D74F12A-ABDD-42BC-8EFB-42750BD319F1}" srcId="{4EF93A35-DFED-4C32-8AB1-16516C937574}" destId="{5B5FF91C-08AB-4F8A-AB63-17430AE54603}" srcOrd="2" destOrd="0" parTransId="{297F988E-A6EC-4A6B-AB23-37E6988001A7}" sibTransId="{B3A3C416-CE39-4789-86BD-8061526ED99B}"/>
    <dgm:cxn modelId="{B17F1B2B-71F0-4965-93D6-FB631ED7FA67}" srcId="{4EF93A35-DFED-4C32-8AB1-16516C937574}" destId="{7F28E487-2788-4E58-8704-134FD6809C5B}" srcOrd="3" destOrd="0" parTransId="{2EB16230-AF88-4C0F-858C-B3E7B127E77F}" sibTransId="{ECB18653-A148-4C10-ABB2-040B16CB1C8E}"/>
    <dgm:cxn modelId="{3186D961-7471-42B2-B2DC-6E6D5D18914C}" type="presOf" srcId="{B4488C5F-F485-4EEF-831A-E5C92ABB7081}" destId="{F8AC6F85-9C3B-4E38-9B9F-5F56304E4DF8}" srcOrd="0" destOrd="0" presId="urn:microsoft.com/office/officeart/2005/8/layout/matrix3"/>
    <dgm:cxn modelId="{377F1E72-58A0-4370-BEAA-C17777FA9A76}" type="presOf" srcId="{5B5FF91C-08AB-4F8A-AB63-17430AE54603}" destId="{0E17B19B-DC69-411D-8018-CF613B4B95AC}" srcOrd="0" destOrd="0" presId="urn:microsoft.com/office/officeart/2005/8/layout/matrix3"/>
    <dgm:cxn modelId="{724BF77E-996A-4E42-AC9A-41061802CA86}" type="presOf" srcId="{94AAF514-49B6-44AC-A769-5638A4821A45}" destId="{F32EAE73-6E30-4585-A14A-E415042E71D8}" srcOrd="0" destOrd="0" presId="urn:microsoft.com/office/officeart/2005/8/layout/matrix3"/>
    <dgm:cxn modelId="{1299EBD5-0ADA-4257-9BAB-3039BD409DCB}" type="presOf" srcId="{4EF93A35-DFED-4C32-8AB1-16516C937574}" destId="{BD4C9EEC-AEFB-4067-9868-3A0990839A79}" srcOrd="0" destOrd="0" presId="urn:microsoft.com/office/officeart/2005/8/layout/matrix3"/>
    <dgm:cxn modelId="{772C8BD6-257C-42B0-B21B-A31081EE60E6}" srcId="{4EF93A35-DFED-4C32-8AB1-16516C937574}" destId="{94AAF514-49B6-44AC-A769-5638A4821A45}" srcOrd="1" destOrd="0" parTransId="{F344415F-A16F-41F3-A00F-56364F403E17}" sibTransId="{9D3AFB13-EE7C-438F-ADB6-F3C80E76F960}"/>
    <dgm:cxn modelId="{FFB666ED-EDA9-42B3-8D64-74EBB69C9479}" type="presOf" srcId="{7F28E487-2788-4E58-8704-134FD6809C5B}" destId="{E82DB255-3048-452B-9D1E-B2BBB92F1029}" srcOrd="0" destOrd="0" presId="urn:microsoft.com/office/officeart/2005/8/layout/matrix3"/>
    <dgm:cxn modelId="{8E1B4DE6-794A-4AB2-9734-BFC8E78527E9}" type="presParOf" srcId="{BD4C9EEC-AEFB-4067-9868-3A0990839A79}" destId="{85E20C33-6E69-4B32-B782-D34BFB4E0DB5}" srcOrd="0" destOrd="0" presId="urn:microsoft.com/office/officeart/2005/8/layout/matrix3"/>
    <dgm:cxn modelId="{D3FB6E4E-9D97-42C3-875F-3C792A60B1CB}" type="presParOf" srcId="{BD4C9EEC-AEFB-4067-9868-3A0990839A79}" destId="{F8AC6F85-9C3B-4E38-9B9F-5F56304E4DF8}" srcOrd="1" destOrd="0" presId="urn:microsoft.com/office/officeart/2005/8/layout/matrix3"/>
    <dgm:cxn modelId="{7133EB23-467C-479F-BE4E-A990F51E548C}" type="presParOf" srcId="{BD4C9EEC-AEFB-4067-9868-3A0990839A79}" destId="{F32EAE73-6E30-4585-A14A-E415042E71D8}" srcOrd="2" destOrd="0" presId="urn:microsoft.com/office/officeart/2005/8/layout/matrix3"/>
    <dgm:cxn modelId="{FAE0D397-1CF5-4FDA-8601-C24DD1BAB4C5}" type="presParOf" srcId="{BD4C9EEC-AEFB-4067-9868-3A0990839A79}" destId="{0E17B19B-DC69-411D-8018-CF613B4B95AC}" srcOrd="3" destOrd="0" presId="urn:microsoft.com/office/officeart/2005/8/layout/matrix3"/>
    <dgm:cxn modelId="{8A184A60-12D4-4AA1-9B5C-81C966A4E18D}" type="presParOf" srcId="{BD4C9EEC-AEFB-4067-9868-3A0990839A79}" destId="{E82DB255-3048-452B-9D1E-B2BBB92F1029}" srcOrd="4" destOrd="0" presId="urn:microsoft.com/office/officeart/2005/8/layout/matrix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CF7815-1729-47FE-8309-083AB0C15E25}"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A3D38ED-FC1B-4E66-9F6E-2202CB4D35B4}">
      <dgm:prSet/>
      <dgm:spPr/>
      <dgm:t>
        <a:bodyPr/>
        <a:lstStyle/>
        <a:p>
          <a:r>
            <a:rPr lang="nl-NL" dirty="0"/>
            <a:t>OJA Afstemming </a:t>
          </a:r>
          <a:endParaRPr lang="en-US" dirty="0"/>
        </a:p>
      </dgm:t>
    </dgm:pt>
    <dgm:pt modelId="{2EA9D7EE-EA86-44B5-BFE6-CA3A60415085}" type="parTrans" cxnId="{CD3E50D7-BF6E-46EF-92C4-5F7F63C76149}">
      <dgm:prSet/>
      <dgm:spPr/>
      <dgm:t>
        <a:bodyPr/>
        <a:lstStyle/>
        <a:p>
          <a:endParaRPr lang="en-US"/>
        </a:p>
      </dgm:t>
    </dgm:pt>
    <dgm:pt modelId="{56B08043-0957-49A4-96ED-B9AF6A320DD0}" type="sibTrans" cxnId="{CD3E50D7-BF6E-46EF-92C4-5F7F63C76149}">
      <dgm:prSet/>
      <dgm:spPr/>
      <dgm:t>
        <a:bodyPr/>
        <a:lstStyle/>
        <a:p>
          <a:endParaRPr lang="en-US"/>
        </a:p>
      </dgm:t>
    </dgm:pt>
    <dgm:pt modelId="{32670D26-CE30-4BC6-90AD-53821809BEEF}">
      <dgm:prSet/>
      <dgm:spPr>
        <a:solidFill>
          <a:schemeClr val="accent3">
            <a:lumMod val="60000"/>
            <a:lumOff val="40000"/>
          </a:schemeClr>
        </a:solidFill>
      </dgm:spPr>
      <dgm:t>
        <a:bodyPr/>
        <a:lstStyle/>
        <a:p>
          <a:r>
            <a:rPr lang="nl-NL" dirty="0"/>
            <a:t>Overzicht stappen/ knelpunten</a:t>
          </a:r>
          <a:endParaRPr lang="en-US" dirty="0"/>
        </a:p>
      </dgm:t>
    </dgm:pt>
    <dgm:pt modelId="{2F5FEC59-B163-4982-BEA3-CC7A77A19C22}" type="parTrans" cxnId="{AFF62A65-E305-4D2A-9F02-366FBA105DB4}">
      <dgm:prSet/>
      <dgm:spPr/>
      <dgm:t>
        <a:bodyPr/>
        <a:lstStyle/>
        <a:p>
          <a:endParaRPr lang="en-US"/>
        </a:p>
      </dgm:t>
    </dgm:pt>
    <dgm:pt modelId="{422248FA-0623-40AD-969E-474FA7DE0AAA}" type="sibTrans" cxnId="{AFF62A65-E305-4D2A-9F02-366FBA105DB4}">
      <dgm:prSet/>
      <dgm:spPr/>
      <dgm:t>
        <a:bodyPr/>
        <a:lstStyle/>
        <a:p>
          <a:endParaRPr lang="en-US"/>
        </a:p>
      </dgm:t>
    </dgm:pt>
    <dgm:pt modelId="{6FE0D961-E74E-49E9-BDA6-EF36A8CE65AE}">
      <dgm:prSet/>
      <dgm:spPr/>
      <dgm:t>
        <a:bodyPr/>
        <a:lstStyle/>
        <a:p>
          <a:r>
            <a:rPr lang="nl-NL"/>
            <a:t>OJA Management Tafel  </a:t>
          </a:r>
          <a:endParaRPr lang="en-US"/>
        </a:p>
      </dgm:t>
    </dgm:pt>
    <dgm:pt modelId="{1976251B-3BA8-4B3B-8D91-FFFB88F6EE3D}" type="parTrans" cxnId="{6B0B0A2C-B4D6-4272-B5B1-2153AA4CFCDF}">
      <dgm:prSet/>
      <dgm:spPr/>
      <dgm:t>
        <a:bodyPr/>
        <a:lstStyle/>
        <a:p>
          <a:endParaRPr lang="en-US"/>
        </a:p>
      </dgm:t>
    </dgm:pt>
    <dgm:pt modelId="{98E2E39C-C2F5-4EEC-8E77-C4A3C2117714}" type="sibTrans" cxnId="{6B0B0A2C-B4D6-4272-B5B1-2153AA4CFCDF}">
      <dgm:prSet/>
      <dgm:spPr/>
      <dgm:t>
        <a:bodyPr/>
        <a:lstStyle/>
        <a:p>
          <a:endParaRPr lang="en-US"/>
        </a:p>
      </dgm:t>
    </dgm:pt>
    <dgm:pt modelId="{4972896C-0C6B-4C1A-8DCC-DE63F0067FCE}" type="pres">
      <dgm:prSet presAssocID="{F2CF7815-1729-47FE-8309-083AB0C15E25}" presName="diagram" presStyleCnt="0">
        <dgm:presLayoutVars>
          <dgm:chPref val="1"/>
          <dgm:dir/>
          <dgm:animOne val="branch"/>
          <dgm:animLvl val="lvl"/>
          <dgm:resizeHandles/>
        </dgm:presLayoutVars>
      </dgm:prSet>
      <dgm:spPr/>
    </dgm:pt>
    <dgm:pt modelId="{A78959D0-1E33-4F57-A965-583D2B790336}" type="pres">
      <dgm:prSet presAssocID="{CA3D38ED-FC1B-4E66-9F6E-2202CB4D35B4}" presName="root" presStyleCnt="0"/>
      <dgm:spPr/>
    </dgm:pt>
    <dgm:pt modelId="{F59139CE-82C1-4008-85DF-E65128B74091}" type="pres">
      <dgm:prSet presAssocID="{CA3D38ED-FC1B-4E66-9F6E-2202CB4D35B4}" presName="rootComposite" presStyleCnt="0"/>
      <dgm:spPr/>
    </dgm:pt>
    <dgm:pt modelId="{D86BB75A-3B99-42BD-B806-03C6342B0DE5}" type="pres">
      <dgm:prSet presAssocID="{CA3D38ED-FC1B-4E66-9F6E-2202CB4D35B4}" presName="rootText" presStyleLbl="node1" presStyleIdx="0" presStyleCnt="3"/>
      <dgm:spPr/>
    </dgm:pt>
    <dgm:pt modelId="{C43426DD-9862-42BE-9E2A-DEB2988F647E}" type="pres">
      <dgm:prSet presAssocID="{CA3D38ED-FC1B-4E66-9F6E-2202CB4D35B4}" presName="rootConnector" presStyleLbl="node1" presStyleIdx="0" presStyleCnt="3"/>
      <dgm:spPr/>
    </dgm:pt>
    <dgm:pt modelId="{042C3882-7A7F-4CB0-A581-A190C1DCF616}" type="pres">
      <dgm:prSet presAssocID="{CA3D38ED-FC1B-4E66-9F6E-2202CB4D35B4}" presName="childShape" presStyleCnt="0"/>
      <dgm:spPr/>
    </dgm:pt>
    <dgm:pt modelId="{154540AB-0E4F-497C-BB0D-B571F9C50EC2}" type="pres">
      <dgm:prSet presAssocID="{32670D26-CE30-4BC6-90AD-53821809BEEF}" presName="root" presStyleCnt="0"/>
      <dgm:spPr/>
    </dgm:pt>
    <dgm:pt modelId="{40E683A6-F7C3-4B90-8582-2944344E4C56}" type="pres">
      <dgm:prSet presAssocID="{32670D26-CE30-4BC6-90AD-53821809BEEF}" presName="rootComposite" presStyleCnt="0"/>
      <dgm:spPr/>
    </dgm:pt>
    <dgm:pt modelId="{6B400361-A0D2-4CA0-818A-7C981393916F}" type="pres">
      <dgm:prSet presAssocID="{32670D26-CE30-4BC6-90AD-53821809BEEF}" presName="rootText" presStyleLbl="node1" presStyleIdx="1" presStyleCnt="3"/>
      <dgm:spPr/>
    </dgm:pt>
    <dgm:pt modelId="{21445401-4A37-4445-B29E-576A62DB14AD}" type="pres">
      <dgm:prSet presAssocID="{32670D26-CE30-4BC6-90AD-53821809BEEF}" presName="rootConnector" presStyleLbl="node1" presStyleIdx="1" presStyleCnt="3"/>
      <dgm:spPr/>
    </dgm:pt>
    <dgm:pt modelId="{25EE3789-CD33-434A-BC8D-11BCD5EDC36C}" type="pres">
      <dgm:prSet presAssocID="{32670D26-CE30-4BC6-90AD-53821809BEEF}" presName="childShape" presStyleCnt="0"/>
      <dgm:spPr/>
    </dgm:pt>
    <dgm:pt modelId="{4A3A6BC6-8D68-4824-86A3-77B86C733A3A}" type="pres">
      <dgm:prSet presAssocID="{6FE0D961-E74E-49E9-BDA6-EF36A8CE65AE}" presName="root" presStyleCnt="0"/>
      <dgm:spPr/>
    </dgm:pt>
    <dgm:pt modelId="{4D278448-BBA9-45A1-A67E-8B1261D5471E}" type="pres">
      <dgm:prSet presAssocID="{6FE0D961-E74E-49E9-BDA6-EF36A8CE65AE}" presName="rootComposite" presStyleCnt="0"/>
      <dgm:spPr/>
    </dgm:pt>
    <dgm:pt modelId="{1F847C36-9BBB-467C-8D92-D40D1BACF17E}" type="pres">
      <dgm:prSet presAssocID="{6FE0D961-E74E-49E9-BDA6-EF36A8CE65AE}" presName="rootText" presStyleLbl="node1" presStyleIdx="2" presStyleCnt="3"/>
      <dgm:spPr/>
    </dgm:pt>
    <dgm:pt modelId="{088F8706-4840-4ED5-A41D-299C5B322960}" type="pres">
      <dgm:prSet presAssocID="{6FE0D961-E74E-49E9-BDA6-EF36A8CE65AE}" presName="rootConnector" presStyleLbl="node1" presStyleIdx="2" presStyleCnt="3"/>
      <dgm:spPr/>
    </dgm:pt>
    <dgm:pt modelId="{5816B464-7959-4D87-AF40-B062D5FC971B}" type="pres">
      <dgm:prSet presAssocID="{6FE0D961-E74E-49E9-BDA6-EF36A8CE65AE}" presName="childShape" presStyleCnt="0"/>
      <dgm:spPr/>
    </dgm:pt>
  </dgm:ptLst>
  <dgm:cxnLst>
    <dgm:cxn modelId="{0C11B508-A6A1-4880-A64B-4C6B72786060}" type="presOf" srcId="{CA3D38ED-FC1B-4E66-9F6E-2202CB4D35B4}" destId="{C43426DD-9862-42BE-9E2A-DEB2988F647E}" srcOrd="1" destOrd="0" presId="urn:microsoft.com/office/officeart/2005/8/layout/hierarchy3"/>
    <dgm:cxn modelId="{6B0B0A2C-B4D6-4272-B5B1-2153AA4CFCDF}" srcId="{F2CF7815-1729-47FE-8309-083AB0C15E25}" destId="{6FE0D961-E74E-49E9-BDA6-EF36A8CE65AE}" srcOrd="2" destOrd="0" parTransId="{1976251B-3BA8-4B3B-8D91-FFFB88F6EE3D}" sibTransId="{98E2E39C-C2F5-4EEC-8E77-C4A3C2117714}"/>
    <dgm:cxn modelId="{AFF62A65-E305-4D2A-9F02-366FBA105DB4}" srcId="{F2CF7815-1729-47FE-8309-083AB0C15E25}" destId="{32670D26-CE30-4BC6-90AD-53821809BEEF}" srcOrd="1" destOrd="0" parTransId="{2F5FEC59-B163-4982-BEA3-CC7A77A19C22}" sibTransId="{422248FA-0623-40AD-969E-474FA7DE0AAA}"/>
    <dgm:cxn modelId="{CA885746-3A7A-418B-A320-40409220F645}" type="presOf" srcId="{CA3D38ED-FC1B-4E66-9F6E-2202CB4D35B4}" destId="{D86BB75A-3B99-42BD-B806-03C6342B0DE5}" srcOrd="0" destOrd="0" presId="urn:microsoft.com/office/officeart/2005/8/layout/hierarchy3"/>
    <dgm:cxn modelId="{70A34267-626A-45F5-B687-AC3B8D8085C1}" type="presOf" srcId="{6FE0D961-E74E-49E9-BDA6-EF36A8CE65AE}" destId="{1F847C36-9BBB-467C-8D92-D40D1BACF17E}" srcOrd="0" destOrd="0" presId="urn:microsoft.com/office/officeart/2005/8/layout/hierarchy3"/>
    <dgm:cxn modelId="{C881BD4A-69C2-422B-93C8-4CBC4EA53C05}" type="presOf" srcId="{32670D26-CE30-4BC6-90AD-53821809BEEF}" destId="{21445401-4A37-4445-B29E-576A62DB14AD}" srcOrd="1" destOrd="0" presId="urn:microsoft.com/office/officeart/2005/8/layout/hierarchy3"/>
    <dgm:cxn modelId="{170D3E53-1AB2-4BCB-950D-5BE7AFE17D9B}" type="presOf" srcId="{6FE0D961-E74E-49E9-BDA6-EF36A8CE65AE}" destId="{088F8706-4840-4ED5-A41D-299C5B322960}" srcOrd="1" destOrd="0" presId="urn:microsoft.com/office/officeart/2005/8/layout/hierarchy3"/>
    <dgm:cxn modelId="{700144B4-8522-4C0E-93AA-96598AA6EC65}" type="presOf" srcId="{32670D26-CE30-4BC6-90AD-53821809BEEF}" destId="{6B400361-A0D2-4CA0-818A-7C981393916F}" srcOrd="0" destOrd="0" presId="urn:microsoft.com/office/officeart/2005/8/layout/hierarchy3"/>
    <dgm:cxn modelId="{20E09FD3-4627-424E-AD0D-165353155548}" type="presOf" srcId="{F2CF7815-1729-47FE-8309-083AB0C15E25}" destId="{4972896C-0C6B-4C1A-8DCC-DE63F0067FCE}" srcOrd="0" destOrd="0" presId="urn:microsoft.com/office/officeart/2005/8/layout/hierarchy3"/>
    <dgm:cxn modelId="{CD3E50D7-BF6E-46EF-92C4-5F7F63C76149}" srcId="{F2CF7815-1729-47FE-8309-083AB0C15E25}" destId="{CA3D38ED-FC1B-4E66-9F6E-2202CB4D35B4}" srcOrd="0" destOrd="0" parTransId="{2EA9D7EE-EA86-44B5-BFE6-CA3A60415085}" sibTransId="{56B08043-0957-49A4-96ED-B9AF6A320DD0}"/>
    <dgm:cxn modelId="{C7DA5B2A-A145-4336-A8F6-50D863537CAF}" type="presParOf" srcId="{4972896C-0C6B-4C1A-8DCC-DE63F0067FCE}" destId="{A78959D0-1E33-4F57-A965-583D2B790336}" srcOrd="0" destOrd="0" presId="urn:microsoft.com/office/officeart/2005/8/layout/hierarchy3"/>
    <dgm:cxn modelId="{C05FBAE9-9E18-4521-B79F-3DBFF5F2CAA5}" type="presParOf" srcId="{A78959D0-1E33-4F57-A965-583D2B790336}" destId="{F59139CE-82C1-4008-85DF-E65128B74091}" srcOrd="0" destOrd="0" presId="urn:microsoft.com/office/officeart/2005/8/layout/hierarchy3"/>
    <dgm:cxn modelId="{010D9BB3-9D61-4337-8AEC-978E958D73A0}" type="presParOf" srcId="{F59139CE-82C1-4008-85DF-E65128B74091}" destId="{D86BB75A-3B99-42BD-B806-03C6342B0DE5}" srcOrd="0" destOrd="0" presId="urn:microsoft.com/office/officeart/2005/8/layout/hierarchy3"/>
    <dgm:cxn modelId="{F6E9F701-F4E8-4483-95E8-E01F3A677E26}" type="presParOf" srcId="{F59139CE-82C1-4008-85DF-E65128B74091}" destId="{C43426DD-9862-42BE-9E2A-DEB2988F647E}" srcOrd="1" destOrd="0" presId="urn:microsoft.com/office/officeart/2005/8/layout/hierarchy3"/>
    <dgm:cxn modelId="{FF200EE6-849B-4675-8B7B-6F8F038F96C8}" type="presParOf" srcId="{A78959D0-1E33-4F57-A965-583D2B790336}" destId="{042C3882-7A7F-4CB0-A581-A190C1DCF616}" srcOrd="1" destOrd="0" presId="urn:microsoft.com/office/officeart/2005/8/layout/hierarchy3"/>
    <dgm:cxn modelId="{AC7BD9A9-7772-4F7F-BF1B-67A7F21CC575}" type="presParOf" srcId="{4972896C-0C6B-4C1A-8DCC-DE63F0067FCE}" destId="{154540AB-0E4F-497C-BB0D-B571F9C50EC2}" srcOrd="1" destOrd="0" presId="urn:microsoft.com/office/officeart/2005/8/layout/hierarchy3"/>
    <dgm:cxn modelId="{6C21A90A-3E03-4EB0-8647-9E842487F1A3}" type="presParOf" srcId="{154540AB-0E4F-497C-BB0D-B571F9C50EC2}" destId="{40E683A6-F7C3-4B90-8582-2944344E4C56}" srcOrd="0" destOrd="0" presId="urn:microsoft.com/office/officeart/2005/8/layout/hierarchy3"/>
    <dgm:cxn modelId="{EF861BF5-E916-46F0-B922-0E9E8FFA7A35}" type="presParOf" srcId="{40E683A6-F7C3-4B90-8582-2944344E4C56}" destId="{6B400361-A0D2-4CA0-818A-7C981393916F}" srcOrd="0" destOrd="0" presId="urn:microsoft.com/office/officeart/2005/8/layout/hierarchy3"/>
    <dgm:cxn modelId="{1B610906-34C4-4CFF-889D-1A340F53B51F}" type="presParOf" srcId="{40E683A6-F7C3-4B90-8582-2944344E4C56}" destId="{21445401-4A37-4445-B29E-576A62DB14AD}" srcOrd="1" destOrd="0" presId="urn:microsoft.com/office/officeart/2005/8/layout/hierarchy3"/>
    <dgm:cxn modelId="{40DF41CE-9455-4FFD-AD1E-A7E5A6A5B9C7}" type="presParOf" srcId="{154540AB-0E4F-497C-BB0D-B571F9C50EC2}" destId="{25EE3789-CD33-434A-BC8D-11BCD5EDC36C}" srcOrd="1" destOrd="0" presId="urn:microsoft.com/office/officeart/2005/8/layout/hierarchy3"/>
    <dgm:cxn modelId="{1A66B144-0E68-484A-A4F5-295545FC2109}" type="presParOf" srcId="{4972896C-0C6B-4C1A-8DCC-DE63F0067FCE}" destId="{4A3A6BC6-8D68-4824-86A3-77B86C733A3A}" srcOrd="2" destOrd="0" presId="urn:microsoft.com/office/officeart/2005/8/layout/hierarchy3"/>
    <dgm:cxn modelId="{8AEA9B61-B2FB-4187-A3CB-3DEA1529151D}" type="presParOf" srcId="{4A3A6BC6-8D68-4824-86A3-77B86C733A3A}" destId="{4D278448-BBA9-45A1-A67E-8B1261D5471E}" srcOrd="0" destOrd="0" presId="urn:microsoft.com/office/officeart/2005/8/layout/hierarchy3"/>
    <dgm:cxn modelId="{6F32D1DE-7F76-453F-BBB4-7E614A153D89}" type="presParOf" srcId="{4D278448-BBA9-45A1-A67E-8B1261D5471E}" destId="{1F847C36-9BBB-467C-8D92-D40D1BACF17E}" srcOrd="0" destOrd="0" presId="urn:microsoft.com/office/officeart/2005/8/layout/hierarchy3"/>
    <dgm:cxn modelId="{3F5FCE27-4193-4A2E-ACC7-E1D45B27FED1}" type="presParOf" srcId="{4D278448-BBA9-45A1-A67E-8B1261D5471E}" destId="{088F8706-4840-4ED5-A41D-299C5B322960}" srcOrd="1" destOrd="0" presId="urn:microsoft.com/office/officeart/2005/8/layout/hierarchy3"/>
    <dgm:cxn modelId="{F40AFCEF-15D5-4AD0-8494-5C4C99D0D55F}" type="presParOf" srcId="{4A3A6BC6-8D68-4824-86A3-77B86C733A3A}" destId="{5816B464-7959-4D87-AF40-B062D5FC971B}" srcOrd="1" destOrd="0" presId="urn:microsoft.com/office/officeart/2005/8/layout/hierarchy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82E00-8660-4F62-8E3B-F991DC125C3A}">
      <dsp:nvSpPr>
        <dsp:cNvPr id="0" name=""/>
        <dsp:cNvSpPr/>
      </dsp:nvSpPr>
      <dsp:spPr>
        <a:xfrm>
          <a:off x="0" y="0"/>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solidFill>
                <a:sysClr val="window" lastClr="FFFFFF"/>
              </a:solidFill>
              <a:latin typeface="Aptos" panose="02110004020202020204"/>
              <a:ea typeface="+mn-ea"/>
              <a:cs typeface="+mn-cs"/>
            </a:rPr>
            <a:t>Afwegingskader  Onderwijs Jeugdhulp (website Onderwijscollectief)</a:t>
          </a:r>
          <a:endParaRPr lang="en-US" sz="3000" kern="1200">
            <a:solidFill>
              <a:sysClr val="window" lastClr="FFFFFF"/>
            </a:solidFill>
            <a:latin typeface="Aptos" panose="02110004020202020204"/>
            <a:ea typeface="+mn-ea"/>
            <a:cs typeface="+mn-cs"/>
          </a:endParaRPr>
        </a:p>
      </dsp:txBody>
      <dsp:txXfrm>
        <a:off x="35982" y="35982"/>
        <a:ext cx="11526583" cy="665135"/>
      </dsp:txXfrm>
    </dsp:sp>
    <dsp:sp modelId="{1FA6A3AE-82C2-4163-9AE9-C380591D3D82}">
      <dsp:nvSpPr>
        <dsp:cNvPr id="0" name=""/>
        <dsp:cNvSpPr/>
      </dsp:nvSpPr>
      <dsp:spPr>
        <a:xfrm>
          <a:off x="0" y="942428"/>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solidFill>
                <a:sysClr val="window" lastClr="FFFFFF"/>
              </a:solidFill>
              <a:latin typeface="Aptos" panose="02110004020202020204"/>
              <a:ea typeface="+mn-ea"/>
              <a:cs typeface="+mn-cs"/>
            </a:rPr>
            <a:t>Podcasts – (website Onderwijscollectief) </a:t>
          </a:r>
          <a:endParaRPr lang="en-US" sz="3000" kern="1200" dirty="0">
            <a:solidFill>
              <a:sysClr val="window" lastClr="FFFFFF"/>
            </a:solidFill>
            <a:latin typeface="Aptos" panose="02110004020202020204"/>
            <a:ea typeface="+mn-ea"/>
            <a:cs typeface="+mn-cs"/>
          </a:endParaRPr>
        </a:p>
      </dsp:txBody>
      <dsp:txXfrm>
        <a:off x="35982" y="978410"/>
        <a:ext cx="11526583" cy="665135"/>
      </dsp:txXfrm>
    </dsp:sp>
    <dsp:sp modelId="{0801F0E6-B79D-4537-AAFE-3F86F29E9BCD}">
      <dsp:nvSpPr>
        <dsp:cNvPr id="0" name=""/>
        <dsp:cNvSpPr/>
      </dsp:nvSpPr>
      <dsp:spPr>
        <a:xfrm>
          <a:off x="0" y="1765928"/>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solidFill>
                <a:sysClr val="window" lastClr="FFFFFF"/>
              </a:solidFill>
              <a:latin typeface="Aptos" panose="02110004020202020204"/>
              <a:ea typeface="+mn-ea"/>
              <a:cs typeface="+mn-cs"/>
            </a:rPr>
            <a:t>Werkwijze Onderwijs Jeugdhulp arrangement </a:t>
          </a:r>
          <a:endParaRPr lang="en-US" sz="3000" kern="1200" dirty="0">
            <a:solidFill>
              <a:sysClr val="window" lastClr="FFFFFF"/>
            </a:solidFill>
            <a:latin typeface="Aptos" panose="02110004020202020204"/>
            <a:ea typeface="+mn-ea"/>
            <a:cs typeface="+mn-cs"/>
          </a:endParaRPr>
        </a:p>
      </dsp:txBody>
      <dsp:txXfrm>
        <a:off x="35982" y="1801910"/>
        <a:ext cx="11526583" cy="665135"/>
      </dsp:txXfrm>
    </dsp:sp>
    <dsp:sp modelId="{EF148C31-310A-4ED4-B20B-16D3E4A181F2}">
      <dsp:nvSpPr>
        <dsp:cNvPr id="0" name=""/>
        <dsp:cNvSpPr/>
      </dsp:nvSpPr>
      <dsp:spPr>
        <a:xfrm>
          <a:off x="0" y="2589428"/>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solidFill>
                <a:sysClr val="window" lastClr="FFFFFF"/>
              </a:solidFill>
              <a:latin typeface="Aptos" panose="02110004020202020204"/>
              <a:ea typeface="+mn-ea"/>
              <a:cs typeface="+mn-cs"/>
            </a:rPr>
            <a:t>Opschalingsroute </a:t>
          </a:r>
          <a:endParaRPr lang="en-US" sz="3000" kern="1200">
            <a:solidFill>
              <a:sysClr val="window" lastClr="FFFFFF"/>
            </a:solidFill>
            <a:latin typeface="Aptos" panose="02110004020202020204"/>
            <a:ea typeface="+mn-ea"/>
            <a:cs typeface="+mn-cs"/>
          </a:endParaRPr>
        </a:p>
      </dsp:txBody>
      <dsp:txXfrm>
        <a:off x="35982" y="2625410"/>
        <a:ext cx="11526583" cy="665135"/>
      </dsp:txXfrm>
    </dsp:sp>
    <dsp:sp modelId="{581E592D-F831-4ACF-BE86-F2BD3E42838C}">
      <dsp:nvSpPr>
        <dsp:cNvPr id="0" name=""/>
        <dsp:cNvSpPr/>
      </dsp:nvSpPr>
      <dsp:spPr>
        <a:xfrm>
          <a:off x="0" y="3412928"/>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solidFill>
                <a:sysClr val="window" lastClr="FFFFFF"/>
              </a:solidFill>
              <a:latin typeface="Aptos" panose="02110004020202020204"/>
              <a:ea typeface="+mn-ea"/>
              <a:cs typeface="+mn-cs"/>
            </a:rPr>
            <a:t>Praatplaat OJA - professionals en ouders </a:t>
          </a:r>
          <a:endParaRPr lang="en-US" sz="3000" kern="1200" dirty="0">
            <a:solidFill>
              <a:sysClr val="window" lastClr="FFFFFF"/>
            </a:solidFill>
            <a:latin typeface="Aptos" panose="02110004020202020204"/>
            <a:ea typeface="+mn-ea"/>
            <a:cs typeface="+mn-cs"/>
          </a:endParaRPr>
        </a:p>
      </dsp:txBody>
      <dsp:txXfrm>
        <a:off x="35982" y="3448910"/>
        <a:ext cx="11526583" cy="665135"/>
      </dsp:txXfrm>
    </dsp:sp>
    <dsp:sp modelId="{F82DFBE4-71F6-45F2-BB74-599EBE9811DA}">
      <dsp:nvSpPr>
        <dsp:cNvPr id="0" name=""/>
        <dsp:cNvSpPr/>
      </dsp:nvSpPr>
      <dsp:spPr>
        <a:xfrm>
          <a:off x="0" y="4236428"/>
          <a:ext cx="11598547" cy="73709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solidFill>
                <a:sysClr val="window" lastClr="FFFFFF"/>
              </a:solidFill>
              <a:latin typeface="Aptos" panose="02110004020202020204"/>
              <a:ea typeface="+mn-ea"/>
              <a:cs typeface="+mn-cs"/>
            </a:rPr>
            <a:t>Privacy afsprakenkader Onderwijs Jeugdhulp </a:t>
          </a:r>
          <a:endParaRPr lang="en-US" sz="3000" kern="1200" dirty="0">
            <a:solidFill>
              <a:sysClr val="window" lastClr="FFFFFF"/>
            </a:solidFill>
            <a:latin typeface="Aptos" panose="02110004020202020204"/>
            <a:ea typeface="+mn-ea"/>
            <a:cs typeface="+mn-cs"/>
          </a:endParaRPr>
        </a:p>
      </dsp:txBody>
      <dsp:txXfrm>
        <a:off x="35982" y="4272410"/>
        <a:ext cx="11526583" cy="665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20C33-6E69-4B32-B782-D34BFB4E0DB5}">
      <dsp:nvSpPr>
        <dsp:cNvPr id="0" name=""/>
        <dsp:cNvSpPr/>
      </dsp:nvSpPr>
      <dsp:spPr>
        <a:xfrm>
          <a:off x="1718214" y="0"/>
          <a:ext cx="6880870" cy="6880870"/>
        </a:xfrm>
        <a:prstGeom prst="diamond">
          <a:avLst/>
        </a:prstGeom>
        <a:solidFill>
          <a:srgbClr val="E97132">
            <a:tint val="40000"/>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F8AC6F85-9C3B-4E38-9B9F-5F56304E4DF8}">
      <dsp:nvSpPr>
        <dsp:cNvPr id="0" name=""/>
        <dsp:cNvSpPr/>
      </dsp:nvSpPr>
      <dsp:spPr>
        <a:xfrm>
          <a:off x="2204347" y="653682"/>
          <a:ext cx="2683539" cy="2683539"/>
        </a:xfrm>
        <a:prstGeom prst="roundRect">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solidFill>
                <a:sysClr val="window" lastClr="FFFFFF"/>
              </a:solidFill>
              <a:latin typeface="Aptos" panose="02110004020202020204"/>
              <a:ea typeface="+mn-ea"/>
              <a:cs typeface="+mn-cs"/>
            </a:rPr>
            <a:t>Een MDO alleen organiseren als OJA afstemming positief is afgerond </a:t>
          </a:r>
          <a:endParaRPr lang="en-US" sz="1900" kern="1200" dirty="0">
            <a:solidFill>
              <a:sysClr val="window" lastClr="FFFFFF"/>
            </a:solidFill>
            <a:latin typeface="Aptos" panose="02110004020202020204"/>
            <a:ea typeface="+mn-ea"/>
            <a:cs typeface="+mn-cs"/>
          </a:endParaRPr>
        </a:p>
      </dsp:txBody>
      <dsp:txXfrm>
        <a:off x="2335347" y="784682"/>
        <a:ext cx="2421539" cy="2421539"/>
      </dsp:txXfrm>
    </dsp:sp>
    <dsp:sp modelId="{F32EAE73-6E30-4585-A14A-E415042E71D8}">
      <dsp:nvSpPr>
        <dsp:cNvPr id="0" name=""/>
        <dsp:cNvSpPr/>
      </dsp:nvSpPr>
      <dsp:spPr>
        <a:xfrm>
          <a:off x="5094313" y="653682"/>
          <a:ext cx="2683539" cy="2683539"/>
        </a:xfrm>
        <a:prstGeom prst="roundRect">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solidFill>
                <a:sysClr val="window" lastClr="FFFFFF"/>
              </a:solidFill>
              <a:latin typeface="Aptos" panose="02110004020202020204"/>
              <a:ea typeface="+mn-ea"/>
              <a:cs typeface="+mn-cs"/>
            </a:rPr>
            <a:t>Alleen personen uitnodigen bij een MDO die bij de OJA afstemming betrokken waren</a:t>
          </a:r>
          <a:endParaRPr lang="en-US" sz="1900" kern="1200" dirty="0">
            <a:solidFill>
              <a:sysClr val="window" lastClr="FFFFFF"/>
            </a:solidFill>
            <a:latin typeface="Aptos" panose="02110004020202020204"/>
            <a:ea typeface="+mn-ea"/>
            <a:cs typeface="+mn-cs"/>
          </a:endParaRPr>
        </a:p>
      </dsp:txBody>
      <dsp:txXfrm>
        <a:off x="5225313" y="784682"/>
        <a:ext cx="2421539" cy="2421539"/>
      </dsp:txXfrm>
    </dsp:sp>
    <dsp:sp modelId="{0E17B19B-DC69-411D-8018-CF613B4B95AC}">
      <dsp:nvSpPr>
        <dsp:cNvPr id="0" name=""/>
        <dsp:cNvSpPr/>
      </dsp:nvSpPr>
      <dsp:spPr>
        <a:xfrm>
          <a:off x="2204347" y="3543648"/>
          <a:ext cx="2683539" cy="2683539"/>
        </a:xfrm>
        <a:prstGeom prst="roundRect">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solidFill>
                <a:sysClr val="window" lastClr="FFFFFF"/>
              </a:solidFill>
              <a:latin typeface="Aptos" panose="02110004020202020204"/>
              <a:ea typeface="+mn-ea"/>
              <a:cs typeface="+mn-cs"/>
            </a:rPr>
            <a:t>Concrete afspraken maken in het MDO over duur,  inzet en verantwoordelijkheid ondersteuning vanuit onderwijs en jeugdhulp</a:t>
          </a:r>
          <a:endParaRPr lang="en-US" sz="1900" kern="1200" dirty="0">
            <a:solidFill>
              <a:sysClr val="window" lastClr="FFFFFF"/>
            </a:solidFill>
            <a:latin typeface="Aptos" panose="02110004020202020204"/>
            <a:ea typeface="+mn-ea"/>
            <a:cs typeface="+mn-cs"/>
          </a:endParaRPr>
        </a:p>
      </dsp:txBody>
      <dsp:txXfrm>
        <a:off x="2335347" y="3674648"/>
        <a:ext cx="2421539" cy="2421539"/>
      </dsp:txXfrm>
    </dsp:sp>
    <dsp:sp modelId="{E82DB255-3048-452B-9D1E-B2BBB92F1029}">
      <dsp:nvSpPr>
        <dsp:cNvPr id="0" name=""/>
        <dsp:cNvSpPr/>
      </dsp:nvSpPr>
      <dsp:spPr>
        <a:xfrm>
          <a:off x="5094313" y="3543648"/>
          <a:ext cx="2683539" cy="2683539"/>
        </a:xfrm>
        <a:prstGeom prst="roundRect">
          <a:avLst/>
        </a:prstGeom>
        <a:gradFill rotWithShape="0">
          <a:gsLst>
            <a:gs pos="0">
              <a:srgbClr val="A02B93">
                <a:hueOff val="0"/>
                <a:satOff val="0"/>
                <a:lumOff val="0"/>
                <a:alphaOff val="0"/>
                <a:satMod val="103000"/>
                <a:lumMod val="102000"/>
                <a:tint val="94000"/>
              </a:srgbClr>
            </a:gs>
            <a:gs pos="50000">
              <a:srgbClr val="A02B93">
                <a:hueOff val="0"/>
                <a:satOff val="0"/>
                <a:lumOff val="0"/>
                <a:alphaOff val="0"/>
                <a:satMod val="110000"/>
                <a:lumMod val="100000"/>
                <a:shade val="100000"/>
              </a:srgbClr>
            </a:gs>
            <a:gs pos="100000">
              <a:srgbClr val="A02B93">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kern="1200" dirty="0">
              <a:solidFill>
                <a:sysClr val="window" lastClr="FFFFFF"/>
              </a:solidFill>
              <a:latin typeface="Aptos" panose="02110004020202020204"/>
              <a:ea typeface="+mn-ea"/>
              <a:cs typeface="+mn-cs"/>
            </a:rPr>
            <a:t>Wees open over verwachtingen, belangen en haalbaarheid </a:t>
          </a:r>
          <a:endParaRPr lang="en-US" sz="1900" kern="1200" dirty="0">
            <a:solidFill>
              <a:sysClr val="window" lastClr="FFFFFF"/>
            </a:solidFill>
            <a:latin typeface="Aptos" panose="02110004020202020204"/>
            <a:ea typeface="+mn-ea"/>
            <a:cs typeface="+mn-cs"/>
          </a:endParaRPr>
        </a:p>
      </dsp:txBody>
      <dsp:txXfrm>
        <a:off x="5225313" y="3674648"/>
        <a:ext cx="2421539" cy="2421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BB75A-3B99-42BD-B806-03C6342B0DE5}">
      <dsp:nvSpPr>
        <dsp:cNvPr id="0" name=""/>
        <dsp:cNvSpPr/>
      </dsp:nvSpPr>
      <dsp:spPr>
        <a:xfrm>
          <a:off x="1832" y="1865985"/>
          <a:ext cx="4287924" cy="214396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nl-NL" sz="4500" kern="1200" dirty="0"/>
            <a:t>OJA Afstemming </a:t>
          </a:r>
          <a:endParaRPr lang="en-US" sz="4500" kern="1200" dirty="0"/>
        </a:p>
      </dsp:txBody>
      <dsp:txXfrm>
        <a:off x="64627" y="1928780"/>
        <a:ext cx="4162334" cy="2018372"/>
      </dsp:txXfrm>
    </dsp:sp>
    <dsp:sp modelId="{6B400361-A0D2-4CA0-818A-7C981393916F}">
      <dsp:nvSpPr>
        <dsp:cNvPr id="0" name=""/>
        <dsp:cNvSpPr/>
      </dsp:nvSpPr>
      <dsp:spPr>
        <a:xfrm>
          <a:off x="5361737" y="1865985"/>
          <a:ext cx="4287924" cy="2143962"/>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nl-NL" sz="4500" kern="1200" dirty="0"/>
            <a:t>Overzicht stappen/ knelpunten</a:t>
          </a:r>
          <a:endParaRPr lang="en-US" sz="4500" kern="1200" dirty="0"/>
        </a:p>
      </dsp:txBody>
      <dsp:txXfrm>
        <a:off x="5424532" y="1928780"/>
        <a:ext cx="4162334" cy="2018372"/>
      </dsp:txXfrm>
    </dsp:sp>
    <dsp:sp modelId="{1F847C36-9BBB-467C-8D92-D40D1BACF17E}">
      <dsp:nvSpPr>
        <dsp:cNvPr id="0" name=""/>
        <dsp:cNvSpPr/>
      </dsp:nvSpPr>
      <dsp:spPr>
        <a:xfrm>
          <a:off x="10721643" y="1865985"/>
          <a:ext cx="4287924" cy="2143962"/>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nl-NL" sz="4500" kern="1200"/>
            <a:t>OJA Management Tafel  </a:t>
          </a:r>
          <a:endParaRPr lang="en-US" sz="4500" kern="1200"/>
        </a:p>
      </dsp:txBody>
      <dsp:txXfrm>
        <a:off x="10784438" y="1928780"/>
        <a:ext cx="4162334" cy="20183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500710-15D5-423E-86A0-63FCDC9A33CA}" type="datetimeFigureOut">
              <a:rPr lang="nl-NL" smtClean="0"/>
              <a:t>10-4-2025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AAF480-10FE-46B6-A10C-BFF1E5971D16}" type="slidenum">
              <a:rPr lang="nl-NL" smtClean="0"/>
              <a:t>‹nr.›</a:t>
            </a:fld>
            <a:endParaRPr lang="nl-NL"/>
          </a:p>
        </p:txBody>
      </p:sp>
    </p:spTree>
    <p:extLst>
      <p:ext uri="{BB962C8B-B14F-4D97-AF65-F5344CB8AC3E}">
        <p14:creationId xmlns:p14="http://schemas.microsoft.com/office/powerpoint/2010/main" val="1967341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afwegingskader geeft in eerste instantie dus vooral inzicht in ieders wettelijke verantwoordelijkheden. Op basis daarvan wordt ook al snel duidelijk wie waarvoor financieel verantwoordelijk is. In tweede instantie nodigt het Afwegingskader dan ook vooral uit om met elkaar samen te werken in een OJA, omdat dit een versterking kan opleveren qua ondersteuning welke in het belang van het kind, ouders en leerkracht is. </a:t>
            </a:r>
          </a:p>
          <a:p>
            <a:endParaRPr lang="nl-NL" dirty="0"/>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3</a:t>
            </a:fld>
            <a:endParaRPr lang="nl-NL"/>
          </a:p>
        </p:txBody>
      </p:sp>
    </p:spTree>
    <p:extLst>
      <p:ext uri="{BB962C8B-B14F-4D97-AF65-F5344CB8AC3E}">
        <p14:creationId xmlns:p14="http://schemas.microsoft.com/office/powerpoint/2010/main" val="3711269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indent="-342900">
              <a:buFont typeface="Arial" panose="020B0604020202020204" pitchFamily="34" charset="0"/>
              <a:buChar char="•"/>
            </a:pPr>
            <a:endParaRPr lang="nl-NL" sz="1200" noProof="1">
              <a:solidFill>
                <a:schemeClr val="tx1">
                  <a:alpha val="55000"/>
                </a:schemeClr>
              </a:solidFill>
            </a:endParaRPr>
          </a:p>
          <a:p>
            <a:pPr marL="342900" indent="-342900">
              <a:buFont typeface="Arial" panose="020B0604020202020204" pitchFamily="34" charset="0"/>
              <a:buChar char="•"/>
            </a:pPr>
            <a:r>
              <a:rPr lang="nl-NL" sz="1200" noProof="1">
                <a:solidFill>
                  <a:schemeClr val="tx1">
                    <a:alpha val="55000"/>
                  </a:schemeClr>
                </a:solidFill>
              </a:rPr>
              <a:t>Als er door ouders een jeugdhulp aanvraag wordt gedaan en wordt deze beschikt, dan zal de zorgaanbieder vooral gericht zijn op de thuissituatie en de vraag vanuit het gezin. Dat is aanzienlijk anders dan een OJA. Een OJA arrangeert ondersteuning vanuit zowel het onderwijs als jeugdhulp tegelijkertijd, waarbij het een optie is om vanuit jeugdhulp ook een tijdelijk aanbod te doen binnen school. Dit kan zowel gericht zijn op de leerkracht als het kind. </a:t>
            </a:r>
          </a:p>
          <a:p>
            <a:pPr marL="342900" indent="-342900">
              <a:buFont typeface="Arial" panose="020B0604020202020204" pitchFamily="34" charset="0"/>
              <a:buChar char="•"/>
            </a:pPr>
            <a:r>
              <a:rPr lang="nl-NL" sz="1200" noProof="1">
                <a:solidFill>
                  <a:schemeClr val="tx1">
                    <a:alpha val="55000"/>
                  </a:schemeClr>
                </a:solidFill>
              </a:rPr>
              <a:t>Wanneer is er een OJA een optie? Als de ondersteuning vanuit school en het Onderwijs collectief (OPP) onvoldoende blijken in de praktijk. Er wordt samenwerking gezocht met de gemeente zodat het kind onderwijs en ondersteuning kan blijven ontvangen terwijl het ook vanuit Jeugdhulp ondersteuning aangeboden krijgt en dat versterkt elkaar door concrete afstemming. </a:t>
            </a:r>
          </a:p>
          <a:p>
            <a:pPr marL="342900" indent="-342900">
              <a:buFont typeface="Arial" panose="020B0604020202020204" pitchFamily="34" charset="0"/>
              <a:buChar char="•"/>
            </a:pPr>
            <a:r>
              <a:rPr lang="nl-NL" sz="1200" noProof="1">
                <a:solidFill>
                  <a:schemeClr val="tx1">
                    <a:alpha val="55000"/>
                  </a:schemeClr>
                </a:solidFill>
              </a:rPr>
              <a:t>Samenwerken op basis van de wettelijke verantwoordelijkheden die zijn vastgelegd in de wet Passend Onderwijs en de Jeugdwet </a:t>
            </a:r>
          </a:p>
          <a:p>
            <a:pPr marL="342900" indent="-342900">
              <a:buFont typeface="Arial" panose="020B0604020202020204" pitchFamily="34" charset="0"/>
              <a:buChar char="•"/>
            </a:pPr>
            <a:r>
              <a:rPr lang="nl-NL" sz="1200" noProof="1">
                <a:solidFill>
                  <a:schemeClr val="tx1">
                    <a:alpha val="55000"/>
                  </a:schemeClr>
                </a:solidFill>
              </a:rPr>
              <a:t>Kinderen hebben recht op onderwijs, recht op gezondheid</a:t>
            </a:r>
          </a:p>
          <a:p>
            <a:pPr marL="342900" indent="-342900">
              <a:buFont typeface="Arial" panose="020B0604020202020204" pitchFamily="34" charset="0"/>
              <a:buChar char="•"/>
            </a:pPr>
            <a:r>
              <a:rPr lang="nl-NL" sz="1200" noProof="1">
                <a:solidFill>
                  <a:schemeClr val="tx1">
                    <a:alpha val="55000"/>
                  </a:schemeClr>
                </a:solidFill>
              </a:rPr>
              <a:t>Integraal arrangeren, via een OJA, is erop gericht dat de ondersteuning wordt geboden in de klas, aan kind, leerkracht en aan ouders </a:t>
            </a:r>
          </a:p>
          <a:p>
            <a:endParaRPr lang="nl-NL" dirty="0"/>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4</a:t>
            </a:fld>
            <a:endParaRPr lang="nl-NL"/>
          </a:p>
        </p:txBody>
      </p:sp>
    </p:spTree>
    <p:extLst>
      <p:ext uri="{BB962C8B-B14F-4D97-AF65-F5344CB8AC3E}">
        <p14:creationId xmlns:p14="http://schemas.microsoft.com/office/powerpoint/2010/main" val="1511787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website van het Onderwijscollectief VPR vind je alle OJA instrumenten die je kunt raadplegen terug. Laten we even langs de verschillende OJA instrumenten heen lopen. </a:t>
            </a:r>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5</a:t>
            </a:fld>
            <a:endParaRPr lang="nl-NL"/>
          </a:p>
        </p:txBody>
      </p:sp>
    </p:spTree>
    <p:extLst>
      <p:ext uri="{BB962C8B-B14F-4D97-AF65-F5344CB8AC3E}">
        <p14:creationId xmlns:p14="http://schemas.microsoft.com/office/powerpoint/2010/main" val="1176027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afwegingskader bestaat uit 7 onderdelen. Dit zijn de uitgangspunten voor onze samenwerking met elkaar en 6 thema’s waar we veel raakvlakken hebben als het gaat om ondersteuning vanuit het onderwijs en jeugdhulp. Natuurlijk zijn er meer te bedenken, echter op deze 6 thema’s worden de meeste ondersteuningsvragen gesteld. </a:t>
            </a:r>
          </a:p>
          <a:p>
            <a:endParaRPr lang="nl-NL" dirty="0"/>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6</a:t>
            </a:fld>
            <a:endParaRPr lang="nl-NL"/>
          </a:p>
        </p:txBody>
      </p:sp>
    </p:spTree>
    <p:extLst>
      <p:ext uri="{BB962C8B-B14F-4D97-AF65-F5344CB8AC3E}">
        <p14:creationId xmlns:p14="http://schemas.microsoft.com/office/powerpoint/2010/main" val="1255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F90A-BC9B-29A9-A87B-C728AC23D46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EA7EE88-8BC7-1BEE-FD12-93C9C6512A8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2BF1CC6-3EAB-F577-D734-F40FAE18DE14}"/>
              </a:ext>
            </a:extLst>
          </p:cNvPr>
          <p:cNvSpPr>
            <a:spLocks noGrp="1"/>
          </p:cNvSpPr>
          <p:nvPr>
            <p:ph type="body" idx="1"/>
          </p:nvPr>
        </p:nvSpPr>
        <p:spPr/>
        <p:txBody>
          <a:bodyPr/>
          <a:lstStyle/>
          <a:p>
            <a:r>
              <a:rPr lang="nl-NL" dirty="0"/>
              <a:t>Ieder thema begint met een tabel van verantwoordelijkheden. Dit is helpend voor het eerste overzicht. Je kunt vervolgens in de toelichting teruglezen wat er bedoelt wordt en hoe je de samenwerking kunt zoeken. </a:t>
            </a:r>
          </a:p>
        </p:txBody>
      </p:sp>
      <p:sp>
        <p:nvSpPr>
          <p:cNvPr id="4" name="Tijdelijke aanduiding voor dianummer 3">
            <a:extLst>
              <a:ext uri="{FF2B5EF4-FFF2-40B4-BE49-F238E27FC236}">
                <a16:creationId xmlns:a16="http://schemas.microsoft.com/office/drawing/2014/main" id="{43304C72-3D79-C583-BF25-C6FD18084011}"/>
              </a:ext>
            </a:extLst>
          </p:cNvPr>
          <p:cNvSpPr>
            <a:spLocks noGrp="1"/>
          </p:cNvSpPr>
          <p:nvPr>
            <p:ph type="sldNum" sz="quarter" idx="5"/>
          </p:nvPr>
        </p:nvSpPr>
        <p:spPr/>
        <p:txBody>
          <a:bodyPr/>
          <a:lstStyle/>
          <a:p>
            <a:fld id="{AEAAF480-10FE-46B6-A10C-BFF1E5971D16}" type="slidenum">
              <a:rPr lang="nl-NL" smtClean="0"/>
              <a:t>7</a:t>
            </a:fld>
            <a:endParaRPr lang="nl-NL"/>
          </a:p>
        </p:txBody>
      </p:sp>
    </p:spTree>
    <p:extLst>
      <p:ext uri="{BB962C8B-B14F-4D97-AF65-F5344CB8AC3E}">
        <p14:creationId xmlns:p14="http://schemas.microsoft.com/office/powerpoint/2010/main" val="469200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8</a:t>
            </a:fld>
            <a:endParaRPr lang="nl-NL"/>
          </a:p>
        </p:txBody>
      </p:sp>
    </p:spTree>
    <p:extLst>
      <p:ext uri="{BB962C8B-B14F-4D97-AF65-F5344CB8AC3E}">
        <p14:creationId xmlns:p14="http://schemas.microsoft.com/office/powerpoint/2010/main" val="3940846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11</a:t>
            </a:fld>
            <a:endParaRPr lang="nl-NL"/>
          </a:p>
        </p:txBody>
      </p:sp>
    </p:spTree>
    <p:extLst>
      <p:ext uri="{BB962C8B-B14F-4D97-AF65-F5344CB8AC3E}">
        <p14:creationId xmlns:p14="http://schemas.microsoft.com/office/powerpoint/2010/main" val="2150513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het OJA vooroverleg maken zowel het onderwijs als de jeugdhulp duidelijk welke inzet ze denken te kunnen verzorgen, met welk doel en wat de stappen kunnen zijn nadat de OJA is afgerond, oftewel wat het toekomstperspectief voor het kind is en hoe daar invulling aan wordt gegeven. </a:t>
            </a:r>
          </a:p>
          <a:p>
            <a:endParaRPr lang="nl-NL" dirty="0"/>
          </a:p>
          <a:p>
            <a:r>
              <a:rPr lang="nl-NL" dirty="0"/>
              <a:t>Als er onoverkomelijke knelpunten zijn dan volgt er een opschaling naar de OJA Management Tafel. Hier nemen managers van de gemeente en schoolbesturen aan deel om een gezamenlijk besluit te nemen over de integrale inzet van een OJA.  </a:t>
            </a:r>
          </a:p>
        </p:txBody>
      </p:sp>
      <p:sp>
        <p:nvSpPr>
          <p:cNvPr id="4" name="Tijdelijke aanduiding voor dianummer 3"/>
          <p:cNvSpPr>
            <a:spLocks noGrp="1"/>
          </p:cNvSpPr>
          <p:nvPr>
            <p:ph type="sldNum" sz="quarter" idx="5"/>
          </p:nvPr>
        </p:nvSpPr>
        <p:spPr/>
        <p:txBody>
          <a:bodyPr/>
          <a:lstStyle/>
          <a:p>
            <a:fld id="{AEAAF480-10FE-46B6-A10C-BFF1E5971D16}" type="slidenum">
              <a:rPr lang="nl-NL" smtClean="0"/>
              <a:t>14</a:t>
            </a:fld>
            <a:endParaRPr lang="nl-NL"/>
          </a:p>
        </p:txBody>
      </p:sp>
    </p:spTree>
    <p:extLst>
      <p:ext uri="{BB962C8B-B14F-4D97-AF65-F5344CB8AC3E}">
        <p14:creationId xmlns:p14="http://schemas.microsoft.com/office/powerpoint/2010/main" val="2759881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1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diagramColors" Target="../diagrams/colors2.xml"/><Relationship Id="rId3" Type="http://schemas.openxmlformats.org/officeDocument/2006/relationships/image" Target="../media/image5.svg"/><Relationship Id="rId7" Type="http://schemas.openxmlformats.org/officeDocument/2006/relationships/image" Target="../media/image9.png"/><Relationship Id="rId12" Type="http://schemas.openxmlformats.org/officeDocument/2006/relationships/diagramQuickStyle" Target="../diagrams/quickStyle2.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diagramLayout" Target="../diagrams/layout2.xml"/><Relationship Id="rId5" Type="http://schemas.openxmlformats.org/officeDocument/2006/relationships/image" Target="../media/image7.png"/><Relationship Id="rId10" Type="http://schemas.openxmlformats.org/officeDocument/2006/relationships/diagramData" Target="../diagrams/data2.xml"/><Relationship Id="rId4" Type="http://schemas.openxmlformats.org/officeDocument/2006/relationships/image" Target="../media/image6.png"/><Relationship Id="rId9" Type="http://schemas.openxmlformats.org/officeDocument/2006/relationships/image" Target="../media/image12.png"/><Relationship Id="rId14" Type="http://schemas.microsoft.com/office/2007/relationships/diagramDrawing" Target="../diagrams/drawing2.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diagramQuickStyle" Target="../diagrams/quickStyle3.xml"/><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diagramLayout" Target="../diagrams/layout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diagramData" Target="../diagrams/data3.xml"/><Relationship Id="rId5" Type="http://schemas.openxmlformats.org/officeDocument/2006/relationships/image" Target="../media/image6.png"/><Relationship Id="rId15" Type="http://schemas.microsoft.com/office/2007/relationships/diagramDrawing" Target="../diagrams/drawing3.xml"/><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 Id="rId14" Type="http://schemas.openxmlformats.org/officeDocument/2006/relationships/diagramColors" Target="../diagrams/colors3.xml"/></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21.jpeg"/><Relationship Id="rId4" Type="http://schemas.openxmlformats.org/officeDocument/2006/relationships/image" Target="../media/image6.png"/><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10.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diagramData" Target="../diagrams/data1.xml"/><Relationship Id="rId5" Type="http://schemas.openxmlformats.org/officeDocument/2006/relationships/image" Target="../media/image6.png"/><Relationship Id="rId15" Type="http://schemas.microsoft.com/office/2007/relationships/diagramDrawing" Target="../diagrams/drawing1.xml"/><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 Id="rId14"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935174" y="0"/>
            <a:ext cx="4448971" cy="714297"/>
            <a:chOff x="0" y="0"/>
            <a:chExt cx="2578608" cy="414007"/>
          </a:xfrm>
        </p:grpSpPr>
        <p:sp>
          <p:nvSpPr>
            <p:cNvPr id="3" name="Freeform 3"/>
            <p:cNvSpPr/>
            <p:nvPr/>
          </p:nvSpPr>
          <p:spPr>
            <a:xfrm>
              <a:off x="208788" y="0"/>
              <a:ext cx="2040509" cy="414020"/>
            </a:xfrm>
            <a:custGeom>
              <a:avLst/>
              <a:gdLst/>
              <a:ahLst/>
              <a:cxnLst/>
              <a:rect l="l" t="t" r="r" b="b"/>
              <a:pathLst>
                <a:path w="2040509" h="414020">
                  <a:moveTo>
                    <a:pt x="0" y="0"/>
                  </a:moveTo>
                  <a:cubicBezTo>
                    <a:pt x="14732" y="14605"/>
                    <a:pt x="29972" y="28956"/>
                    <a:pt x="45212" y="42926"/>
                  </a:cubicBezTo>
                  <a:lnTo>
                    <a:pt x="50673" y="47879"/>
                  </a:lnTo>
                  <a:cubicBezTo>
                    <a:pt x="315849" y="285242"/>
                    <a:pt x="670814" y="414020"/>
                    <a:pt x="1029843" y="414020"/>
                  </a:cubicBezTo>
                  <a:cubicBezTo>
                    <a:pt x="1368806" y="414020"/>
                    <a:pt x="1711325" y="299212"/>
                    <a:pt x="1985391" y="52705"/>
                  </a:cubicBezTo>
                  <a:cubicBezTo>
                    <a:pt x="2004568" y="35433"/>
                    <a:pt x="2022983" y="17907"/>
                    <a:pt x="2040509" y="0"/>
                  </a:cubicBezTo>
                  <a:close/>
                </a:path>
              </a:pathLst>
            </a:custGeom>
            <a:solidFill>
              <a:srgbClr val="52B033"/>
            </a:solidFill>
          </p:spPr>
          <p:txBody>
            <a:bodyPr/>
            <a:lstStyle/>
            <a:p>
              <a:endParaRPr lang="nl-NL" noProof="1"/>
            </a:p>
          </p:txBody>
        </p:sp>
      </p:grpSp>
      <p:grpSp>
        <p:nvGrpSpPr>
          <p:cNvPr id="4" name="Group 4"/>
          <p:cNvGrpSpPr>
            <a:grpSpLocks noChangeAspect="1"/>
          </p:cNvGrpSpPr>
          <p:nvPr/>
        </p:nvGrpSpPr>
        <p:grpSpPr>
          <a:xfrm>
            <a:off x="0" y="6771752"/>
            <a:ext cx="1870347" cy="3515248"/>
            <a:chOff x="0" y="0"/>
            <a:chExt cx="919416" cy="1728000"/>
          </a:xfrm>
        </p:grpSpPr>
        <p:sp>
          <p:nvSpPr>
            <p:cNvPr id="5" name="Freeform 5"/>
            <p:cNvSpPr/>
            <p:nvPr/>
          </p:nvSpPr>
          <p:spPr>
            <a:xfrm>
              <a:off x="0" y="508"/>
              <a:ext cx="922401" cy="1727454"/>
            </a:xfrm>
            <a:custGeom>
              <a:avLst/>
              <a:gdLst/>
              <a:ahLst/>
              <a:cxnLst/>
              <a:rect l="l" t="t" r="r" b="b"/>
              <a:pathLst>
                <a:path w="922401" h="1727454">
                  <a:moveTo>
                    <a:pt x="0" y="0"/>
                  </a:moveTo>
                  <a:lnTo>
                    <a:pt x="0" y="1727454"/>
                  </a:lnTo>
                  <a:lnTo>
                    <a:pt x="831088" y="1727454"/>
                  </a:lnTo>
                  <a:cubicBezTo>
                    <a:pt x="890016" y="1558544"/>
                    <a:pt x="922401" y="1379855"/>
                    <a:pt x="919226" y="1197737"/>
                  </a:cubicBezTo>
                  <a:cubicBezTo>
                    <a:pt x="902970" y="256413"/>
                    <a:pt x="458978" y="12827"/>
                    <a:pt x="0" y="0"/>
                  </a:cubicBezTo>
                  <a:close/>
                </a:path>
              </a:pathLst>
            </a:custGeom>
            <a:solidFill>
              <a:srgbClr val="483D66"/>
            </a:solidFill>
          </p:spPr>
          <p:txBody>
            <a:bodyPr/>
            <a:lstStyle/>
            <a:p>
              <a:endParaRPr lang="nl-NL" noProof="1"/>
            </a:p>
          </p:txBody>
        </p:sp>
      </p:grpSp>
      <p:grpSp>
        <p:nvGrpSpPr>
          <p:cNvPr id="6" name="Group 6"/>
          <p:cNvGrpSpPr>
            <a:grpSpLocks noChangeAspect="1"/>
          </p:cNvGrpSpPr>
          <p:nvPr/>
        </p:nvGrpSpPr>
        <p:grpSpPr>
          <a:xfrm>
            <a:off x="4894369" y="942599"/>
            <a:ext cx="5550955" cy="5458261"/>
            <a:chOff x="0" y="0"/>
            <a:chExt cx="6140412" cy="6037872"/>
          </a:xfrm>
        </p:grpSpPr>
        <p:sp>
          <p:nvSpPr>
            <p:cNvPr id="7" name="Freeform 7"/>
            <p:cNvSpPr/>
            <p:nvPr/>
          </p:nvSpPr>
          <p:spPr>
            <a:xfrm>
              <a:off x="3101975" y="3096895"/>
              <a:ext cx="2989452" cy="2877312"/>
            </a:xfrm>
            <a:custGeom>
              <a:avLst/>
              <a:gdLst/>
              <a:ahLst/>
              <a:cxnLst/>
              <a:rect l="l" t="t" r="r" b="b"/>
              <a:pathLst>
                <a:path w="2989452" h="2877312">
                  <a:moveTo>
                    <a:pt x="2016125" y="127"/>
                  </a:moveTo>
                  <a:cubicBezTo>
                    <a:pt x="1780413" y="127"/>
                    <a:pt x="1543685" y="57404"/>
                    <a:pt x="1361948" y="108712"/>
                  </a:cubicBezTo>
                  <a:cubicBezTo>
                    <a:pt x="662940" y="306324"/>
                    <a:pt x="0" y="805815"/>
                    <a:pt x="82423" y="1586484"/>
                  </a:cubicBezTo>
                  <a:cubicBezTo>
                    <a:pt x="162179" y="2341372"/>
                    <a:pt x="831596" y="2875407"/>
                    <a:pt x="1523365" y="2877312"/>
                  </a:cubicBezTo>
                  <a:lnTo>
                    <a:pt x="1530731" y="2877312"/>
                  </a:lnTo>
                  <a:cubicBezTo>
                    <a:pt x="1551813" y="2877185"/>
                    <a:pt x="1573149" y="2876678"/>
                    <a:pt x="1594231" y="2875661"/>
                  </a:cubicBezTo>
                  <a:cubicBezTo>
                    <a:pt x="2209546" y="2844800"/>
                    <a:pt x="2989452" y="2059305"/>
                    <a:pt x="2974594" y="1198372"/>
                  </a:cubicBezTo>
                  <a:cubicBezTo>
                    <a:pt x="2957957" y="230124"/>
                    <a:pt x="2488819" y="127"/>
                    <a:pt x="2016125" y="0"/>
                  </a:cubicBezTo>
                  <a:close/>
                </a:path>
              </a:pathLst>
            </a:custGeom>
            <a:solidFill>
              <a:srgbClr val="EEB501"/>
            </a:solidFill>
          </p:spPr>
          <p:txBody>
            <a:bodyPr/>
            <a:lstStyle/>
            <a:p>
              <a:endParaRPr lang="nl-NL" noProof="1"/>
            </a:p>
          </p:txBody>
        </p:sp>
        <p:sp>
          <p:nvSpPr>
            <p:cNvPr id="8" name="Freeform 8"/>
            <p:cNvSpPr/>
            <p:nvPr/>
          </p:nvSpPr>
          <p:spPr>
            <a:xfrm>
              <a:off x="-87503" y="63500"/>
              <a:ext cx="5979160" cy="5754624"/>
            </a:xfrm>
            <a:custGeom>
              <a:avLst/>
              <a:gdLst/>
              <a:ahLst/>
              <a:cxnLst/>
              <a:rect l="l" t="t" r="r" b="b"/>
              <a:pathLst>
                <a:path w="5979160" h="5754624">
                  <a:moveTo>
                    <a:pt x="4032250" y="0"/>
                  </a:moveTo>
                  <a:cubicBezTo>
                    <a:pt x="3560699" y="0"/>
                    <a:pt x="3087370" y="114554"/>
                    <a:pt x="2723896" y="217297"/>
                  </a:cubicBezTo>
                  <a:cubicBezTo>
                    <a:pt x="1326007" y="612648"/>
                    <a:pt x="0" y="1611503"/>
                    <a:pt x="164973" y="3172968"/>
                  </a:cubicBezTo>
                  <a:cubicBezTo>
                    <a:pt x="324358" y="4682744"/>
                    <a:pt x="1663192" y="5750814"/>
                    <a:pt x="3046857" y="5754624"/>
                  </a:cubicBezTo>
                  <a:lnTo>
                    <a:pt x="3061589" y="5754624"/>
                  </a:lnTo>
                  <a:cubicBezTo>
                    <a:pt x="3103753" y="5754497"/>
                    <a:pt x="3146298" y="5753354"/>
                    <a:pt x="3188589" y="5751322"/>
                  </a:cubicBezTo>
                  <a:cubicBezTo>
                    <a:pt x="4419092" y="5689473"/>
                    <a:pt x="5979160" y="4118483"/>
                    <a:pt x="5949442" y="2396617"/>
                  </a:cubicBezTo>
                  <a:cubicBezTo>
                    <a:pt x="5916041" y="460248"/>
                    <a:pt x="4977765" y="127"/>
                    <a:pt x="4032504" y="0"/>
                  </a:cubicBezTo>
                  <a:close/>
                </a:path>
              </a:pathLst>
            </a:custGeom>
            <a:solidFill>
              <a:srgbClr val="00ABE8"/>
            </a:solidFill>
          </p:spPr>
          <p:txBody>
            <a:bodyPr/>
            <a:lstStyle/>
            <a:p>
              <a:endParaRPr lang="nl-NL" noProof="1"/>
            </a:p>
          </p:txBody>
        </p:sp>
      </p:grpSp>
      <p:grpSp>
        <p:nvGrpSpPr>
          <p:cNvPr id="9" name="Group 9"/>
          <p:cNvGrpSpPr/>
          <p:nvPr/>
        </p:nvGrpSpPr>
        <p:grpSpPr>
          <a:xfrm>
            <a:off x="10303677" y="4993788"/>
            <a:ext cx="2899686" cy="289968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C300"/>
            </a:solidFill>
          </p:spPr>
          <p:txBody>
            <a:bodyPr/>
            <a:lstStyle/>
            <a:p>
              <a:endParaRPr lang="nl-NL" noProof="1"/>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nl-NL" noProof="1"/>
            </a:p>
          </p:txBody>
        </p:sp>
      </p:grpSp>
      <p:sp>
        <p:nvSpPr>
          <p:cNvPr id="12" name="Freeform 12"/>
          <p:cNvSpPr/>
          <p:nvPr/>
        </p:nvSpPr>
        <p:spPr>
          <a:xfrm>
            <a:off x="4462459" y="357149"/>
            <a:ext cx="8443786" cy="7373848"/>
          </a:xfrm>
          <a:custGeom>
            <a:avLst/>
            <a:gdLst/>
            <a:ahLst/>
            <a:cxnLst/>
            <a:rect l="l" t="t" r="r" b="b"/>
            <a:pathLst>
              <a:path w="8443786" h="7373848">
                <a:moveTo>
                  <a:pt x="0" y="0"/>
                </a:moveTo>
                <a:lnTo>
                  <a:pt x="8443786" y="0"/>
                </a:lnTo>
                <a:lnTo>
                  <a:pt x="8443786" y="7373848"/>
                </a:lnTo>
                <a:lnTo>
                  <a:pt x="0" y="7373848"/>
                </a:lnTo>
                <a:lnTo>
                  <a:pt x="0" y="0"/>
                </a:lnTo>
                <a:close/>
              </a:path>
            </a:pathLst>
          </a:custGeom>
          <a:blipFill>
            <a:blip r:embed="rId2">
              <a:extLst>
                <a:ext uri="{96DAC541-7B7A-43D3-8B79-37D633B846F1}">
                  <asvg:svgBlip xmlns:asvg="http://schemas.microsoft.com/office/drawing/2016/SVG/main" r:embed="rId3"/>
                </a:ext>
              </a:extLst>
            </a:blip>
            <a:stretch>
              <a:fillRect b="-14648"/>
            </a:stretch>
          </a:blipFill>
        </p:spPr>
        <p:txBody>
          <a:bodyPr/>
          <a:lstStyle/>
          <a:p>
            <a:endParaRPr lang="nl-NL" noProof="1"/>
          </a:p>
        </p:txBody>
      </p:sp>
      <p:grpSp>
        <p:nvGrpSpPr>
          <p:cNvPr id="13" name="Group 13"/>
          <p:cNvGrpSpPr>
            <a:grpSpLocks noChangeAspect="1"/>
          </p:cNvGrpSpPr>
          <p:nvPr/>
        </p:nvGrpSpPr>
        <p:grpSpPr>
          <a:xfrm>
            <a:off x="4759578" y="714297"/>
            <a:ext cx="7849549" cy="7789762"/>
            <a:chOff x="0" y="0"/>
            <a:chExt cx="7731747" cy="7672857"/>
          </a:xfrm>
        </p:grpSpPr>
        <p:sp>
          <p:nvSpPr>
            <p:cNvPr id="14" name="Freeform 14"/>
            <p:cNvSpPr/>
            <p:nvPr/>
          </p:nvSpPr>
          <p:spPr>
            <a:xfrm rot="-59999">
              <a:off x="-171221" y="13520"/>
              <a:ext cx="7913608" cy="7659716"/>
            </a:xfrm>
            <a:custGeom>
              <a:avLst/>
              <a:gdLst/>
              <a:ahLst/>
              <a:cxnLst/>
              <a:rect l="l" t="t" r="r" b="b"/>
              <a:pathLst>
                <a:path w="7913608" h="7659716">
                  <a:moveTo>
                    <a:pt x="5405988" y="9788"/>
                  </a:moveTo>
                  <a:cubicBezTo>
                    <a:pt x="4779700" y="0"/>
                    <a:pt x="4148873" y="141031"/>
                    <a:pt x="3663710" y="269108"/>
                  </a:cubicBezTo>
                  <a:cubicBezTo>
                    <a:pt x="1790942" y="763676"/>
                    <a:pt x="0" y="2064467"/>
                    <a:pt x="183469" y="4149897"/>
                  </a:cubicBezTo>
                  <a:cubicBezTo>
                    <a:pt x="360902" y="6166378"/>
                    <a:pt x="2120889" y="7621367"/>
                    <a:pt x="3965448" y="7658644"/>
                  </a:cubicBezTo>
                  <a:lnTo>
                    <a:pt x="3985130" y="7658988"/>
                  </a:lnTo>
                  <a:cubicBezTo>
                    <a:pt x="4041387" y="7659715"/>
                    <a:pt x="4098171" y="7659309"/>
                    <a:pt x="4154600" y="7657500"/>
                  </a:cubicBezTo>
                  <a:cubicBezTo>
                    <a:pt x="5796501" y="7603724"/>
                    <a:pt x="7912747" y="5545734"/>
                    <a:pt x="7913198" y="3249485"/>
                  </a:cubicBezTo>
                  <a:cubicBezTo>
                    <a:pt x="7913608" y="671762"/>
                    <a:pt x="6677787" y="34274"/>
                    <a:pt x="5419956" y="10032"/>
                  </a:cubicBezTo>
                  <a:close/>
                </a:path>
              </a:pathLst>
            </a:custGeom>
            <a:blipFill>
              <a:blip r:embed="rId4">
                <a:alphaModFix amt="73000"/>
              </a:blip>
              <a:stretch>
                <a:fillRect l="-929" t="-1354" r="-4434" b="-3897"/>
              </a:stretch>
            </a:blipFill>
          </p:spPr>
          <p:txBody>
            <a:bodyPr/>
            <a:lstStyle/>
            <a:p>
              <a:endParaRPr lang="nl-NL" noProof="1"/>
            </a:p>
          </p:txBody>
        </p:sp>
      </p:grpSp>
      <p:grpSp>
        <p:nvGrpSpPr>
          <p:cNvPr id="15" name="Group 15"/>
          <p:cNvGrpSpPr/>
          <p:nvPr/>
        </p:nvGrpSpPr>
        <p:grpSpPr>
          <a:xfrm>
            <a:off x="14435712" y="480622"/>
            <a:ext cx="3482530" cy="3157582"/>
            <a:chOff x="0" y="0"/>
            <a:chExt cx="4643373" cy="4210110"/>
          </a:xfrm>
        </p:grpSpPr>
        <p:sp>
          <p:nvSpPr>
            <p:cNvPr id="16" name="Freeform 16"/>
            <p:cNvSpPr/>
            <p:nvPr/>
          </p:nvSpPr>
          <p:spPr>
            <a:xfrm>
              <a:off x="1437558" y="3397656"/>
              <a:ext cx="3205815" cy="812454"/>
            </a:xfrm>
            <a:custGeom>
              <a:avLst/>
              <a:gdLst/>
              <a:ahLst/>
              <a:cxnLst/>
              <a:rect l="l" t="t" r="r" b="b"/>
              <a:pathLst>
                <a:path w="3205815" h="812454">
                  <a:moveTo>
                    <a:pt x="0" y="0"/>
                  </a:moveTo>
                  <a:lnTo>
                    <a:pt x="3205815" y="0"/>
                  </a:lnTo>
                  <a:lnTo>
                    <a:pt x="3205815" y="812454"/>
                  </a:lnTo>
                  <a:lnTo>
                    <a:pt x="0" y="8124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17" name="Freeform 17"/>
            <p:cNvSpPr/>
            <p:nvPr/>
          </p:nvSpPr>
          <p:spPr>
            <a:xfrm>
              <a:off x="0" y="1564086"/>
              <a:ext cx="1253009" cy="1227937"/>
            </a:xfrm>
            <a:custGeom>
              <a:avLst/>
              <a:gdLst/>
              <a:ahLst/>
              <a:cxnLst/>
              <a:rect l="l" t="t" r="r" b="b"/>
              <a:pathLst>
                <a:path w="1253009" h="1227937">
                  <a:moveTo>
                    <a:pt x="0" y="0"/>
                  </a:moveTo>
                  <a:lnTo>
                    <a:pt x="1253009" y="0"/>
                  </a:lnTo>
                  <a:lnTo>
                    <a:pt x="1253009" y="1227937"/>
                  </a:lnTo>
                  <a:lnTo>
                    <a:pt x="0" y="1227937"/>
                  </a:lnTo>
                  <a:lnTo>
                    <a:pt x="0" y="0"/>
                  </a:lnTo>
                  <a:close/>
                </a:path>
              </a:pathLst>
            </a:custGeom>
            <a:blipFill>
              <a:blip r:embed="rId7"/>
              <a:stretch>
                <a:fillRect/>
              </a:stretch>
            </a:blipFill>
          </p:spPr>
          <p:txBody>
            <a:bodyPr/>
            <a:lstStyle/>
            <a:p>
              <a:endParaRPr lang="nl-NL" noProof="1"/>
            </a:p>
          </p:txBody>
        </p:sp>
        <p:sp>
          <p:nvSpPr>
            <p:cNvPr id="18" name="Freeform 18"/>
            <p:cNvSpPr/>
            <p:nvPr/>
          </p:nvSpPr>
          <p:spPr>
            <a:xfrm>
              <a:off x="1332155" y="1810997"/>
              <a:ext cx="2887859" cy="853652"/>
            </a:xfrm>
            <a:custGeom>
              <a:avLst/>
              <a:gdLst/>
              <a:ahLst/>
              <a:cxnLst/>
              <a:rect l="l" t="t" r="r" b="b"/>
              <a:pathLst>
                <a:path w="2887859" h="853652">
                  <a:moveTo>
                    <a:pt x="0" y="0"/>
                  </a:moveTo>
                  <a:lnTo>
                    <a:pt x="2887859" y="0"/>
                  </a:lnTo>
                  <a:lnTo>
                    <a:pt x="2887859" y="853652"/>
                  </a:lnTo>
                  <a:lnTo>
                    <a:pt x="0" y="8536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sp>
          <p:nvSpPr>
            <p:cNvPr id="19" name="Freeform 19"/>
            <p:cNvSpPr/>
            <p:nvPr/>
          </p:nvSpPr>
          <p:spPr>
            <a:xfrm>
              <a:off x="1860916" y="0"/>
              <a:ext cx="2359098" cy="1081486"/>
            </a:xfrm>
            <a:custGeom>
              <a:avLst/>
              <a:gdLst/>
              <a:ahLst/>
              <a:cxnLst/>
              <a:rect l="l" t="t" r="r" b="b"/>
              <a:pathLst>
                <a:path w="2359098" h="1081486">
                  <a:moveTo>
                    <a:pt x="0" y="0"/>
                  </a:moveTo>
                  <a:lnTo>
                    <a:pt x="2359098" y="0"/>
                  </a:lnTo>
                  <a:lnTo>
                    <a:pt x="2359098" y="1081486"/>
                  </a:lnTo>
                  <a:lnTo>
                    <a:pt x="0" y="10814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nl-NL" noProof="1"/>
            </a:p>
          </p:txBody>
        </p:sp>
      </p:grpSp>
      <p:grpSp>
        <p:nvGrpSpPr>
          <p:cNvPr id="20" name="Group 20"/>
          <p:cNvGrpSpPr/>
          <p:nvPr/>
        </p:nvGrpSpPr>
        <p:grpSpPr>
          <a:xfrm>
            <a:off x="5805708" y="7730997"/>
            <a:ext cx="7605492" cy="1115053"/>
            <a:chOff x="0" y="0"/>
            <a:chExt cx="1870100" cy="293676"/>
          </a:xfrm>
        </p:grpSpPr>
        <p:sp>
          <p:nvSpPr>
            <p:cNvPr id="21" name="Freeform 21"/>
            <p:cNvSpPr/>
            <p:nvPr/>
          </p:nvSpPr>
          <p:spPr>
            <a:xfrm>
              <a:off x="0" y="0"/>
              <a:ext cx="1870100" cy="293677"/>
            </a:xfrm>
            <a:custGeom>
              <a:avLst/>
              <a:gdLst/>
              <a:ahLst/>
              <a:cxnLst/>
              <a:rect l="l" t="t" r="r" b="b"/>
              <a:pathLst>
                <a:path w="1870100" h="293677">
                  <a:moveTo>
                    <a:pt x="0" y="0"/>
                  </a:moveTo>
                  <a:lnTo>
                    <a:pt x="1870100" y="0"/>
                  </a:lnTo>
                  <a:lnTo>
                    <a:pt x="1870100" y="293677"/>
                  </a:lnTo>
                  <a:lnTo>
                    <a:pt x="0" y="293677"/>
                  </a:lnTo>
                  <a:close/>
                </a:path>
              </a:pathLst>
            </a:custGeom>
            <a:solidFill>
              <a:srgbClr val="212E4F"/>
            </a:solidFill>
          </p:spPr>
          <p:txBody>
            <a:bodyPr/>
            <a:lstStyle/>
            <a:p>
              <a:endParaRPr lang="nl-NL" noProof="1"/>
            </a:p>
          </p:txBody>
        </p:sp>
        <p:sp>
          <p:nvSpPr>
            <p:cNvPr id="22" name="TextBox 22"/>
            <p:cNvSpPr txBox="1"/>
            <p:nvPr/>
          </p:nvSpPr>
          <p:spPr>
            <a:xfrm>
              <a:off x="0" y="-95250"/>
              <a:ext cx="1870100" cy="388926"/>
            </a:xfrm>
            <a:prstGeom prst="rect">
              <a:avLst/>
            </a:prstGeom>
          </p:spPr>
          <p:txBody>
            <a:bodyPr lIns="50800" tIns="50800" rIns="50800" bIns="50800" rtlCol="0" anchor="ctr"/>
            <a:lstStyle/>
            <a:p>
              <a:pPr algn="ctr">
                <a:lnSpc>
                  <a:spcPts val="3927"/>
                </a:lnSpc>
              </a:pPr>
              <a:endParaRPr lang="nl-NL" noProof="1"/>
            </a:p>
          </p:txBody>
        </p:sp>
      </p:grpSp>
      <p:sp>
        <p:nvSpPr>
          <p:cNvPr id="23" name="TextBox 23"/>
          <p:cNvSpPr txBox="1"/>
          <p:nvPr/>
        </p:nvSpPr>
        <p:spPr>
          <a:xfrm>
            <a:off x="5805708" y="7731549"/>
            <a:ext cx="7605492" cy="2119619"/>
          </a:xfrm>
          <a:prstGeom prst="rect">
            <a:avLst/>
          </a:prstGeom>
        </p:spPr>
        <p:txBody>
          <a:bodyPr wrap="square" lIns="0" tIns="0" rIns="0" bIns="0" rtlCol="0" anchor="t">
            <a:spAutoFit/>
          </a:bodyPr>
          <a:lstStyle/>
          <a:p>
            <a:pPr algn="l">
              <a:lnSpc>
                <a:spcPts val="7346"/>
              </a:lnSpc>
            </a:pPr>
            <a:r>
              <a:rPr lang="nl-NL" sz="4649" spc="339" noProof="1">
                <a:solidFill>
                  <a:srgbClr val="FFFFFF"/>
                </a:solidFill>
                <a:latin typeface="Chau Philomene"/>
                <a:ea typeface="Chau Philomene"/>
                <a:cs typeface="Chau Philomene"/>
                <a:sym typeface="Chau Philomene"/>
              </a:rPr>
              <a:t>SAMENWERKING </a:t>
            </a:r>
            <a:r>
              <a:rPr lang="nl-NL" sz="4649" spc="339" noProof="1">
                <a:solidFill>
                  <a:srgbClr val="212E4F"/>
                </a:solidFill>
                <a:latin typeface="Chau Philomene"/>
                <a:ea typeface="Chau Philomene"/>
                <a:cs typeface="Chau Philomene"/>
                <a:sym typeface="Chau Philomene"/>
              </a:rPr>
              <a:t>ONDERWIJS- JEUGDHULP </a:t>
            </a:r>
          </a:p>
          <a:p>
            <a:pPr algn="l">
              <a:lnSpc>
                <a:spcPts val="1615"/>
              </a:lnSpc>
            </a:pPr>
            <a:r>
              <a:rPr lang="nl-NL" sz="2485" spc="64" noProof="1">
                <a:solidFill>
                  <a:srgbClr val="212E4F"/>
                </a:solidFill>
                <a:latin typeface="Chau Philomene"/>
                <a:ea typeface="Chau Philomene"/>
                <a:cs typeface="Chau Philomene"/>
                <a:sym typeface="Chau Philomene"/>
              </a:rPr>
              <a:t>Afwegingskader Voorne Putten  Ingangsdatum 31-03-25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12CAE-809B-49AF-3ADA-4B699EF56CFF}"/>
            </a:ext>
          </a:extLst>
        </p:cNvPr>
        <p:cNvGrpSpPr/>
        <p:nvPr/>
      </p:nvGrpSpPr>
      <p:grpSpPr>
        <a:xfrm>
          <a:off x="0" y="0"/>
          <a:ext cx="0" cy="0"/>
          <a:chOff x="0" y="0"/>
          <a:chExt cx="0" cy="0"/>
        </a:xfrm>
      </p:grpSpPr>
      <p:grpSp>
        <p:nvGrpSpPr>
          <p:cNvPr id="5" name="Group 5">
            <a:extLst>
              <a:ext uri="{FF2B5EF4-FFF2-40B4-BE49-F238E27FC236}">
                <a16:creationId xmlns:a16="http://schemas.microsoft.com/office/drawing/2014/main" id="{B7849E51-5D9E-4D2B-DE41-F1DF6275B85F}"/>
              </a:ext>
            </a:extLst>
          </p:cNvPr>
          <p:cNvGrpSpPr>
            <a:grpSpLocks noChangeAspect="1"/>
          </p:cNvGrpSpPr>
          <p:nvPr/>
        </p:nvGrpSpPr>
        <p:grpSpPr>
          <a:xfrm>
            <a:off x="11345388" y="2892877"/>
            <a:ext cx="10094784" cy="10017895"/>
            <a:chOff x="0" y="0"/>
            <a:chExt cx="5798820" cy="5754649"/>
          </a:xfrm>
        </p:grpSpPr>
        <p:sp>
          <p:nvSpPr>
            <p:cNvPr id="6" name="Freeform 6">
              <a:extLst>
                <a:ext uri="{FF2B5EF4-FFF2-40B4-BE49-F238E27FC236}">
                  <a16:creationId xmlns:a16="http://schemas.microsoft.com/office/drawing/2014/main" id="{904C88C1-2886-A9EA-D811-0F7D6368D6E2}"/>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00ABE8">
                <a:alpha val="33725"/>
              </a:srgbClr>
            </a:solidFill>
          </p:spPr>
          <p:txBody>
            <a:bodyPr/>
            <a:lstStyle/>
            <a:p>
              <a:endParaRPr lang="nl-NL" noProof="1"/>
            </a:p>
          </p:txBody>
        </p:sp>
      </p:grpSp>
      <p:grpSp>
        <p:nvGrpSpPr>
          <p:cNvPr id="2" name="Group 2">
            <a:extLst>
              <a:ext uri="{FF2B5EF4-FFF2-40B4-BE49-F238E27FC236}">
                <a16:creationId xmlns:a16="http://schemas.microsoft.com/office/drawing/2014/main" id="{E4567EA6-EA4B-EC74-D99D-3BE8139F0B2C}"/>
              </a:ext>
            </a:extLst>
          </p:cNvPr>
          <p:cNvGrpSpPr/>
          <p:nvPr/>
        </p:nvGrpSpPr>
        <p:grpSpPr>
          <a:xfrm>
            <a:off x="750887" y="1028700"/>
            <a:ext cx="10956451" cy="1115053"/>
            <a:chOff x="0" y="0"/>
            <a:chExt cx="2885650" cy="293676"/>
          </a:xfrm>
        </p:grpSpPr>
        <p:sp>
          <p:nvSpPr>
            <p:cNvPr id="3" name="Freeform 3">
              <a:extLst>
                <a:ext uri="{FF2B5EF4-FFF2-40B4-BE49-F238E27FC236}">
                  <a16:creationId xmlns:a16="http://schemas.microsoft.com/office/drawing/2014/main" id="{E86C0344-074A-24D8-C0D1-C27CDEA1285D}"/>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a:extLst>
                <a:ext uri="{FF2B5EF4-FFF2-40B4-BE49-F238E27FC236}">
                  <a16:creationId xmlns:a16="http://schemas.microsoft.com/office/drawing/2014/main" id="{D1A58D4C-AAE5-CEC7-A232-7583C60F772D}"/>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7" name="Freeform 7">
            <a:extLst>
              <a:ext uri="{FF2B5EF4-FFF2-40B4-BE49-F238E27FC236}">
                <a16:creationId xmlns:a16="http://schemas.microsoft.com/office/drawing/2014/main" id="{8EB768A1-A3BB-D468-FE50-24C8A6C0CCFA}"/>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8" name="Freeform 8">
            <a:extLst>
              <a:ext uri="{FF2B5EF4-FFF2-40B4-BE49-F238E27FC236}">
                <a16:creationId xmlns:a16="http://schemas.microsoft.com/office/drawing/2014/main" id="{BEF5E865-1828-5FD3-242F-C850437E2AFE}"/>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9" name="Freeform 9">
            <a:extLst>
              <a:ext uri="{FF2B5EF4-FFF2-40B4-BE49-F238E27FC236}">
                <a16:creationId xmlns:a16="http://schemas.microsoft.com/office/drawing/2014/main" id="{CEEE511C-04C3-765F-9FD7-3E7C5D2B3416}"/>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51F783FF-4121-CA67-8B83-8D9E692AC33A}"/>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28F895AA-A86F-163E-50BB-C9CE369114A3}"/>
              </a:ext>
            </a:extLst>
          </p:cNvPr>
          <p:cNvSpPr/>
          <p:nvPr/>
        </p:nvSpPr>
        <p:spPr>
          <a:xfrm>
            <a:off x="362352" y="9102494"/>
            <a:ext cx="944019" cy="935951"/>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p>
        </p:txBody>
      </p:sp>
      <p:sp>
        <p:nvSpPr>
          <p:cNvPr id="15" name="TextBox 15">
            <a:extLst>
              <a:ext uri="{FF2B5EF4-FFF2-40B4-BE49-F238E27FC236}">
                <a16:creationId xmlns:a16="http://schemas.microsoft.com/office/drawing/2014/main" id="{09DD02B6-33AB-775E-6561-A4C96A1C6001}"/>
              </a:ext>
            </a:extLst>
          </p:cNvPr>
          <p:cNvSpPr txBox="1"/>
          <p:nvPr/>
        </p:nvSpPr>
        <p:spPr>
          <a:xfrm>
            <a:off x="834361" y="2330902"/>
            <a:ext cx="6070244" cy="561975"/>
          </a:xfrm>
          <a:prstGeom prst="rect">
            <a:avLst/>
          </a:prstGeom>
        </p:spPr>
        <p:txBody>
          <a:bodyPr lIns="0" tIns="0" rIns="0" bIns="0" rtlCol="0" anchor="t">
            <a:spAutoFit/>
          </a:bodyPr>
          <a:lstStyle/>
          <a:p>
            <a:pPr algn="l">
              <a:lnSpc>
                <a:spcPts val="4439"/>
              </a:lnSpc>
            </a:pPr>
            <a:r>
              <a:rPr lang="nl-NL" sz="3699" spc="266" noProof="1">
                <a:solidFill>
                  <a:srgbClr val="243356"/>
                </a:solidFill>
                <a:latin typeface="Chau Philomene"/>
                <a:ea typeface="Chau Philomene"/>
                <a:cs typeface="Chau Philomene"/>
                <a:sym typeface="Chau Philomene"/>
              </a:rPr>
              <a:t>Deel 1 – OJA Routekaart</a:t>
            </a:r>
          </a:p>
        </p:txBody>
      </p:sp>
      <p:sp>
        <p:nvSpPr>
          <p:cNvPr id="16" name="TextBox 16">
            <a:extLst>
              <a:ext uri="{FF2B5EF4-FFF2-40B4-BE49-F238E27FC236}">
                <a16:creationId xmlns:a16="http://schemas.microsoft.com/office/drawing/2014/main" id="{72E9DD97-8908-9DE0-D2EE-1928A189F664}"/>
              </a:ext>
            </a:extLst>
          </p:cNvPr>
          <p:cNvSpPr txBox="1"/>
          <p:nvPr/>
        </p:nvSpPr>
        <p:spPr>
          <a:xfrm>
            <a:off x="1028700" y="1262376"/>
            <a:ext cx="9432026" cy="661784"/>
          </a:xfrm>
          <a:prstGeom prst="rect">
            <a:avLst/>
          </a:prstGeom>
        </p:spPr>
        <p:txBody>
          <a:bodyPr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Werkwijzer OJA arrangement </a:t>
            </a:r>
          </a:p>
        </p:txBody>
      </p:sp>
      <p:grpSp>
        <p:nvGrpSpPr>
          <p:cNvPr id="18" name="Group 18">
            <a:extLst>
              <a:ext uri="{FF2B5EF4-FFF2-40B4-BE49-F238E27FC236}">
                <a16:creationId xmlns:a16="http://schemas.microsoft.com/office/drawing/2014/main" id="{7ADDC64E-8305-2AB6-89EE-9C9AE35B363D}"/>
              </a:ext>
            </a:extLst>
          </p:cNvPr>
          <p:cNvGrpSpPr/>
          <p:nvPr/>
        </p:nvGrpSpPr>
        <p:grpSpPr>
          <a:xfrm>
            <a:off x="1028700" y="5972758"/>
            <a:ext cx="16230600" cy="104775"/>
            <a:chOff x="0" y="0"/>
            <a:chExt cx="21640800" cy="139700"/>
          </a:xfrm>
        </p:grpSpPr>
        <p:sp>
          <p:nvSpPr>
            <p:cNvPr id="19" name="AutoShape 19">
              <a:extLst>
                <a:ext uri="{FF2B5EF4-FFF2-40B4-BE49-F238E27FC236}">
                  <a16:creationId xmlns:a16="http://schemas.microsoft.com/office/drawing/2014/main" id="{997C78D2-007B-6D51-3491-F3C0E7ED1DF5}"/>
                </a:ext>
              </a:extLst>
            </p:cNvPr>
            <p:cNvSpPr/>
            <p:nvPr/>
          </p:nvSpPr>
          <p:spPr>
            <a:xfrm>
              <a:off x="0" y="69850"/>
              <a:ext cx="4328160" cy="0"/>
            </a:xfrm>
            <a:prstGeom prst="line">
              <a:avLst/>
            </a:prstGeom>
            <a:ln w="139700" cap="flat">
              <a:solidFill>
                <a:srgbClr val="000000"/>
              </a:solidFill>
              <a:prstDash val="solid"/>
              <a:headEnd type="oval" w="lg" len="lg"/>
              <a:tailEnd type="oval" w="lg" len="lg"/>
            </a:ln>
          </p:spPr>
          <p:txBody>
            <a:bodyPr/>
            <a:lstStyle/>
            <a:p>
              <a:endParaRPr lang="nl-NL" noProof="1"/>
            </a:p>
          </p:txBody>
        </p:sp>
        <p:sp>
          <p:nvSpPr>
            <p:cNvPr id="20" name="AutoShape 20">
              <a:extLst>
                <a:ext uri="{FF2B5EF4-FFF2-40B4-BE49-F238E27FC236}">
                  <a16:creationId xmlns:a16="http://schemas.microsoft.com/office/drawing/2014/main" id="{76C4764D-BE7F-520D-E940-0624A44DADE0}"/>
                </a:ext>
              </a:extLst>
            </p:cNvPr>
            <p:cNvSpPr/>
            <p:nvPr/>
          </p:nvSpPr>
          <p:spPr>
            <a:xfrm>
              <a:off x="432816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1" name="AutoShape 21">
              <a:extLst>
                <a:ext uri="{FF2B5EF4-FFF2-40B4-BE49-F238E27FC236}">
                  <a16:creationId xmlns:a16="http://schemas.microsoft.com/office/drawing/2014/main" id="{43CBF4BA-F9CC-2982-CEBF-19A828E88B83}"/>
                </a:ext>
              </a:extLst>
            </p:cNvPr>
            <p:cNvSpPr/>
            <p:nvPr/>
          </p:nvSpPr>
          <p:spPr>
            <a:xfrm>
              <a:off x="865632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2" name="AutoShape 22">
              <a:extLst>
                <a:ext uri="{FF2B5EF4-FFF2-40B4-BE49-F238E27FC236}">
                  <a16:creationId xmlns:a16="http://schemas.microsoft.com/office/drawing/2014/main" id="{7FD47EC0-E9D8-CE31-569A-6EBCBCBE2B6E}"/>
                </a:ext>
              </a:extLst>
            </p:cNvPr>
            <p:cNvSpPr/>
            <p:nvPr/>
          </p:nvSpPr>
          <p:spPr>
            <a:xfrm>
              <a:off x="1298448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3" name="AutoShape 23">
              <a:extLst>
                <a:ext uri="{FF2B5EF4-FFF2-40B4-BE49-F238E27FC236}">
                  <a16:creationId xmlns:a16="http://schemas.microsoft.com/office/drawing/2014/main" id="{153D5931-E4A1-DDAE-5A63-FAAA2C9BEFFE}"/>
                </a:ext>
              </a:extLst>
            </p:cNvPr>
            <p:cNvSpPr/>
            <p:nvPr/>
          </p:nvSpPr>
          <p:spPr>
            <a:xfrm>
              <a:off x="1731264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grpSp>
      <p:sp>
        <p:nvSpPr>
          <p:cNvPr id="25" name="TextBox 25">
            <a:extLst>
              <a:ext uri="{FF2B5EF4-FFF2-40B4-BE49-F238E27FC236}">
                <a16:creationId xmlns:a16="http://schemas.microsoft.com/office/drawing/2014/main" id="{A4B9B2CD-DD9A-AC59-0489-5297A5E1CC68}"/>
              </a:ext>
            </a:extLst>
          </p:cNvPr>
          <p:cNvSpPr txBox="1"/>
          <p:nvPr/>
        </p:nvSpPr>
        <p:spPr>
          <a:xfrm rot="-2700000">
            <a:off x="3576267" y="4278269"/>
            <a:ext cx="2802703"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OJA - Afstemming</a:t>
            </a:r>
          </a:p>
        </p:txBody>
      </p:sp>
      <p:sp>
        <p:nvSpPr>
          <p:cNvPr id="26" name="TextBox 26">
            <a:extLst>
              <a:ext uri="{FF2B5EF4-FFF2-40B4-BE49-F238E27FC236}">
                <a16:creationId xmlns:a16="http://schemas.microsoft.com/office/drawing/2014/main" id="{4973E637-2FBE-1B41-BBE1-20B159D6DB7E}"/>
              </a:ext>
            </a:extLst>
          </p:cNvPr>
          <p:cNvSpPr txBox="1"/>
          <p:nvPr/>
        </p:nvSpPr>
        <p:spPr>
          <a:xfrm>
            <a:off x="642113" y="6532254"/>
            <a:ext cx="2773538" cy="2513893"/>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Stap 1: Onderwijs nodigt </a:t>
            </a:r>
            <a:r>
              <a:rPr lang="nl-NL" sz="2400" dirty="0"/>
              <a:t>school contact persoon, onderwijs  collectief, eventueel leerplicht uit mee te denken/ info te delen</a:t>
            </a:r>
            <a:endParaRPr lang="nl-NL" sz="2279" spc="2" noProof="1">
              <a:solidFill>
                <a:srgbClr val="212E4F"/>
              </a:solidFill>
              <a:latin typeface="IBM Plex Sans Condensed"/>
              <a:ea typeface="IBM Plex Sans Condensed"/>
              <a:cs typeface="IBM Plex Sans Condensed"/>
              <a:sym typeface="IBM Plex Sans Condensed"/>
            </a:endParaRPr>
          </a:p>
        </p:txBody>
      </p:sp>
      <p:sp>
        <p:nvSpPr>
          <p:cNvPr id="27" name="TextBox 27">
            <a:extLst>
              <a:ext uri="{FF2B5EF4-FFF2-40B4-BE49-F238E27FC236}">
                <a16:creationId xmlns:a16="http://schemas.microsoft.com/office/drawing/2014/main" id="{A943109E-158E-2DEE-DD75-D0C96131DFD1}"/>
              </a:ext>
            </a:extLst>
          </p:cNvPr>
          <p:cNvSpPr txBox="1"/>
          <p:nvPr/>
        </p:nvSpPr>
        <p:spPr>
          <a:xfrm>
            <a:off x="7205484" y="6650270"/>
            <a:ext cx="2628664" cy="2930739"/>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Stap 3: School organiseert MDO. Aan ouders/jeugdige wordt het OJA arrangement toe gelicht en met elkaar besproken</a:t>
            </a:r>
          </a:p>
        </p:txBody>
      </p:sp>
      <p:sp>
        <p:nvSpPr>
          <p:cNvPr id="31" name="TextBox 25">
            <a:extLst>
              <a:ext uri="{FF2B5EF4-FFF2-40B4-BE49-F238E27FC236}">
                <a16:creationId xmlns:a16="http://schemas.microsoft.com/office/drawing/2014/main" id="{1F33E4B0-F265-BFEB-9FF7-7910D839DC77}"/>
              </a:ext>
            </a:extLst>
          </p:cNvPr>
          <p:cNvSpPr txBox="1"/>
          <p:nvPr/>
        </p:nvSpPr>
        <p:spPr>
          <a:xfrm rot="18900000">
            <a:off x="6919890" y="4415045"/>
            <a:ext cx="2949704"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MDO</a:t>
            </a:r>
          </a:p>
        </p:txBody>
      </p:sp>
      <p:sp>
        <p:nvSpPr>
          <p:cNvPr id="32" name="TextBox 27">
            <a:extLst>
              <a:ext uri="{FF2B5EF4-FFF2-40B4-BE49-F238E27FC236}">
                <a16:creationId xmlns:a16="http://schemas.microsoft.com/office/drawing/2014/main" id="{EA7AF061-2133-C15C-F486-71C95B8CB093}"/>
              </a:ext>
            </a:extLst>
          </p:cNvPr>
          <p:cNvSpPr txBox="1"/>
          <p:nvPr/>
        </p:nvSpPr>
        <p:spPr>
          <a:xfrm>
            <a:off x="3888072" y="6684653"/>
            <a:ext cx="2944281" cy="2507546"/>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Stap 2: OJA samenstelling, financienverdeling, verantwoordelijkheden  worden afgestemd voor de OJA  </a:t>
            </a:r>
          </a:p>
        </p:txBody>
      </p:sp>
      <p:sp>
        <p:nvSpPr>
          <p:cNvPr id="33" name="TextBox 25">
            <a:extLst>
              <a:ext uri="{FF2B5EF4-FFF2-40B4-BE49-F238E27FC236}">
                <a16:creationId xmlns:a16="http://schemas.microsoft.com/office/drawing/2014/main" id="{A5D9628D-6557-13B8-A1BE-491B70C1BEEB}"/>
              </a:ext>
            </a:extLst>
          </p:cNvPr>
          <p:cNvSpPr txBox="1"/>
          <p:nvPr/>
        </p:nvSpPr>
        <p:spPr>
          <a:xfrm rot="18900000">
            <a:off x="9931629" y="3829752"/>
            <a:ext cx="4558251"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Aanvraag/Preventieve Jeugdhulp </a:t>
            </a:r>
          </a:p>
        </p:txBody>
      </p:sp>
      <p:sp>
        <p:nvSpPr>
          <p:cNvPr id="35" name="TextBox 27">
            <a:extLst>
              <a:ext uri="{FF2B5EF4-FFF2-40B4-BE49-F238E27FC236}">
                <a16:creationId xmlns:a16="http://schemas.microsoft.com/office/drawing/2014/main" id="{C2551132-2975-108E-6756-F44B86956B4E}"/>
              </a:ext>
            </a:extLst>
          </p:cNvPr>
          <p:cNvSpPr txBox="1"/>
          <p:nvPr/>
        </p:nvSpPr>
        <p:spPr>
          <a:xfrm>
            <a:off x="10523950" y="6650270"/>
            <a:ext cx="3116100" cy="2507546"/>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Stap 4: Indien nodig doen ouders een aanvraag Jeugdhulp, onderzoek en besluit beschikking  op basis van OJA en inzet onderwijs</a:t>
            </a:r>
          </a:p>
        </p:txBody>
      </p:sp>
      <p:sp>
        <p:nvSpPr>
          <p:cNvPr id="36" name="TextBox 25">
            <a:extLst>
              <a:ext uri="{FF2B5EF4-FFF2-40B4-BE49-F238E27FC236}">
                <a16:creationId xmlns:a16="http://schemas.microsoft.com/office/drawing/2014/main" id="{83859CB5-49B8-5DD7-B2ED-642C7A0ABA5F}"/>
              </a:ext>
            </a:extLst>
          </p:cNvPr>
          <p:cNvSpPr txBox="1"/>
          <p:nvPr/>
        </p:nvSpPr>
        <p:spPr>
          <a:xfrm rot="18900000">
            <a:off x="12992248" y="3678497"/>
            <a:ext cx="4818876"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Evaluaties onderwijs en jeugdhulp</a:t>
            </a:r>
          </a:p>
        </p:txBody>
      </p:sp>
      <p:sp>
        <p:nvSpPr>
          <p:cNvPr id="37" name="TextBox 27">
            <a:extLst>
              <a:ext uri="{FF2B5EF4-FFF2-40B4-BE49-F238E27FC236}">
                <a16:creationId xmlns:a16="http://schemas.microsoft.com/office/drawing/2014/main" id="{1EB5DA15-46D5-C85D-3798-C73C79935C40}"/>
              </a:ext>
            </a:extLst>
          </p:cNvPr>
          <p:cNvSpPr txBox="1"/>
          <p:nvPr/>
        </p:nvSpPr>
        <p:spPr>
          <a:xfrm>
            <a:off x="13814511" y="6576259"/>
            <a:ext cx="2628664" cy="1661160"/>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Stap 5: Evaluaties houden voortgang en vervolg op het OJA scherp. </a:t>
            </a:r>
          </a:p>
        </p:txBody>
      </p:sp>
      <p:sp>
        <p:nvSpPr>
          <p:cNvPr id="14" name="TextBox 25">
            <a:extLst>
              <a:ext uri="{FF2B5EF4-FFF2-40B4-BE49-F238E27FC236}">
                <a16:creationId xmlns:a16="http://schemas.microsoft.com/office/drawing/2014/main" id="{643E1480-5F2C-35F3-0968-B4D1D369EACC}"/>
              </a:ext>
            </a:extLst>
          </p:cNvPr>
          <p:cNvSpPr txBox="1"/>
          <p:nvPr/>
        </p:nvSpPr>
        <p:spPr>
          <a:xfrm rot="-2700000">
            <a:off x="527247" y="4344939"/>
            <a:ext cx="2933898"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OJA - Inventarisatie</a:t>
            </a:r>
          </a:p>
        </p:txBody>
      </p:sp>
      <p:sp>
        <p:nvSpPr>
          <p:cNvPr id="17" name="TextBox 25">
            <a:extLst>
              <a:ext uri="{FF2B5EF4-FFF2-40B4-BE49-F238E27FC236}">
                <a16:creationId xmlns:a16="http://schemas.microsoft.com/office/drawing/2014/main" id="{928FADA1-AE59-3491-ED38-D0984A046DAE}"/>
              </a:ext>
            </a:extLst>
          </p:cNvPr>
          <p:cNvSpPr txBox="1"/>
          <p:nvPr/>
        </p:nvSpPr>
        <p:spPr>
          <a:xfrm rot="18900000">
            <a:off x="16068377" y="3918397"/>
            <a:ext cx="4558251"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Afronding OJA </a:t>
            </a:r>
          </a:p>
        </p:txBody>
      </p:sp>
      <p:sp>
        <p:nvSpPr>
          <p:cNvPr id="24" name="Tekstvak 23">
            <a:extLst>
              <a:ext uri="{FF2B5EF4-FFF2-40B4-BE49-F238E27FC236}">
                <a16:creationId xmlns:a16="http://schemas.microsoft.com/office/drawing/2014/main" id="{74EE3151-7BDA-4D02-20B5-D204898543AC}"/>
              </a:ext>
            </a:extLst>
          </p:cNvPr>
          <p:cNvSpPr txBox="1"/>
          <p:nvPr/>
        </p:nvSpPr>
        <p:spPr>
          <a:xfrm>
            <a:off x="642112" y="9385803"/>
            <a:ext cx="664259" cy="369332"/>
          </a:xfrm>
          <a:prstGeom prst="rect">
            <a:avLst/>
          </a:prstGeom>
          <a:noFill/>
        </p:spPr>
        <p:txBody>
          <a:bodyPr wrap="square" rtlCol="0">
            <a:spAutoFit/>
          </a:bodyPr>
          <a:lstStyle/>
          <a:p>
            <a:r>
              <a:rPr lang="nl-NL" dirty="0">
                <a:solidFill>
                  <a:schemeClr val="bg1"/>
                </a:solidFill>
              </a:rPr>
              <a:t>10</a:t>
            </a:r>
          </a:p>
        </p:txBody>
      </p:sp>
    </p:spTree>
    <p:extLst>
      <p:ext uri="{BB962C8B-B14F-4D97-AF65-F5344CB8AC3E}">
        <p14:creationId xmlns:p14="http://schemas.microsoft.com/office/powerpoint/2010/main" val="3338722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a:grpSpLocks noChangeAspect="1"/>
          </p:cNvGrpSpPr>
          <p:nvPr/>
        </p:nvGrpSpPr>
        <p:grpSpPr>
          <a:xfrm>
            <a:off x="12112435" y="2895159"/>
            <a:ext cx="10094784" cy="10017895"/>
            <a:chOff x="0" y="0"/>
            <a:chExt cx="5798820" cy="5754649"/>
          </a:xfrm>
        </p:grpSpPr>
        <p:sp>
          <p:nvSpPr>
            <p:cNvPr id="6" name="Freeform 6"/>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00ABE8">
                <a:alpha val="33725"/>
              </a:srgbClr>
            </a:solidFill>
          </p:spPr>
          <p:txBody>
            <a:bodyPr/>
            <a:lstStyle/>
            <a:p>
              <a:endParaRPr lang="nl-NL" noProof="1"/>
            </a:p>
          </p:txBody>
        </p:sp>
      </p:grpSp>
      <p:grpSp>
        <p:nvGrpSpPr>
          <p:cNvPr id="2" name="Group 2"/>
          <p:cNvGrpSpPr/>
          <p:nvPr/>
        </p:nvGrpSpPr>
        <p:grpSpPr>
          <a:xfrm>
            <a:off x="750887" y="1028700"/>
            <a:ext cx="10956451" cy="1115053"/>
            <a:chOff x="0" y="0"/>
            <a:chExt cx="2885650" cy="293676"/>
          </a:xfrm>
        </p:grpSpPr>
        <p:sp>
          <p:nvSpPr>
            <p:cNvPr id="3" name="Freeform 3"/>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7" name="Freeform 7"/>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8" name="Freeform 8"/>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9" name="Freeform 9"/>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0" name="Freeform 10"/>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sp>
        <p:nvSpPr>
          <p:cNvPr id="12" name="Freeform 12"/>
          <p:cNvSpPr/>
          <p:nvPr/>
        </p:nvSpPr>
        <p:spPr>
          <a:xfrm>
            <a:off x="362351" y="8970585"/>
            <a:ext cx="944019" cy="935951"/>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5" name="TextBox 15"/>
          <p:cNvSpPr txBox="1"/>
          <p:nvPr/>
        </p:nvSpPr>
        <p:spPr>
          <a:xfrm>
            <a:off x="834361" y="2330902"/>
            <a:ext cx="9202514" cy="564257"/>
          </a:xfrm>
          <a:prstGeom prst="rect">
            <a:avLst/>
          </a:prstGeom>
        </p:spPr>
        <p:txBody>
          <a:bodyPr wrap="square" lIns="0" tIns="0" rIns="0" bIns="0" rtlCol="0" anchor="t">
            <a:spAutoFit/>
          </a:bodyPr>
          <a:lstStyle/>
          <a:p>
            <a:pPr algn="l">
              <a:lnSpc>
                <a:spcPts val="4439"/>
              </a:lnSpc>
            </a:pPr>
            <a:r>
              <a:rPr lang="nl-NL" sz="3699" spc="266" noProof="1">
                <a:solidFill>
                  <a:srgbClr val="243356"/>
                </a:solidFill>
                <a:latin typeface="Chau Philomene"/>
                <a:ea typeface="Chau Philomene"/>
                <a:cs typeface="Chau Philomene"/>
                <a:sym typeface="Chau Philomene"/>
              </a:rPr>
              <a:t>Deel 2 – samenwerking onderdelen</a:t>
            </a:r>
          </a:p>
        </p:txBody>
      </p:sp>
      <p:sp>
        <p:nvSpPr>
          <p:cNvPr id="16" name="TextBox 16"/>
          <p:cNvSpPr txBox="1"/>
          <p:nvPr/>
        </p:nvSpPr>
        <p:spPr>
          <a:xfrm>
            <a:off x="1028700" y="1262376"/>
            <a:ext cx="9432026" cy="661784"/>
          </a:xfrm>
          <a:prstGeom prst="rect">
            <a:avLst/>
          </a:prstGeom>
        </p:spPr>
        <p:txBody>
          <a:bodyPr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Werkwijzer OJA arrangement </a:t>
            </a:r>
          </a:p>
        </p:txBody>
      </p:sp>
      <p:grpSp>
        <p:nvGrpSpPr>
          <p:cNvPr id="18" name="Group 18"/>
          <p:cNvGrpSpPr/>
          <p:nvPr/>
        </p:nvGrpSpPr>
        <p:grpSpPr>
          <a:xfrm>
            <a:off x="650533" y="5858441"/>
            <a:ext cx="16215162" cy="191623"/>
            <a:chOff x="0" y="0"/>
            <a:chExt cx="21640800" cy="139700"/>
          </a:xfrm>
        </p:grpSpPr>
        <p:sp>
          <p:nvSpPr>
            <p:cNvPr id="19" name="AutoShape 19"/>
            <p:cNvSpPr/>
            <p:nvPr/>
          </p:nvSpPr>
          <p:spPr>
            <a:xfrm>
              <a:off x="0" y="69850"/>
              <a:ext cx="4328160" cy="0"/>
            </a:xfrm>
            <a:prstGeom prst="line">
              <a:avLst/>
            </a:prstGeom>
            <a:ln w="139700" cap="flat">
              <a:solidFill>
                <a:srgbClr val="000000"/>
              </a:solidFill>
              <a:prstDash val="solid"/>
              <a:headEnd type="oval" w="lg" len="lg"/>
              <a:tailEnd type="oval" w="lg" len="lg"/>
            </a:ln>
          </p:spPr>
          <p:txBody>
            <a:bodyPr/>
            <a:lstStyle/>
            <a:p>
              <a:endParaRPr lang="nl-NL" noProof="1"/>
            </a:p>
          </p:txBody>
        </p:sp>
        <p:sp>
          <p:nvSpPr>
            <p:cNvPr id="20" name="AutoShape 20"/>
            <p:cNvSpPr/>
            <p:nvPr/>
          </p:nvSpPr>
          <p:spPr>
            <a:xfrm>
              <a:off x="432816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1" name="AutoShape 21"/>
            <p:cNvSpPr/>
            <p:nvPr/>
          </p:nvSpPr>
          <p:spPr>
            <a:xfrm>
              <a:off x="865632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2" name="AutoShape 22"/>
            <p:cNvSpPr/>
            <p:nvPr/>
          </p:nvSpPr>
          <p:spPr>
            <a:xfrm>
              <a:off x="1298448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sp>
          <p:nvSpPr>
            <p:cNvPr id="23" name="AutoShape 23"/>
            <p:cNvSpPr/>
            <p:nvPr/>
          </p:nvSpPr>
          <p:spPr>
            <a:xfrm>
              <a:off x="17312640" y="69850"/>
              <a:ext cx="4328160" cy="0"/>
            </a:xfrm>
            <a:prstGeom prst="line">
              <a:avLst/>
            </a:prstGeom>
            <a:ln w="139700" cap="flat">
              <a:solidFill>
                <a:srgbClr val="000000"/>
              </a:solidFill>
              <a:prstDash val="solid"/>
              <a:headEnd type="none" w="sm" len="sm"/>
              <a:tailEnd type="oval" w="lg" len="lg"/>
            </a:ln>
          </p:spPr>
          <p:txBody>
            <a:bodyPr/>
            <a:lstStyle/>
            <a:p>
              <a:endParaRPr lang="nl-NL" noProof="1"/>
            </a:p>
          </p:txBody>
        </p:sp>
      </p:grpSp>
      <p:sp>
        <p:nvSpPr>
          <p:cNvPr id="24" name="TextBox 24"/>
          <p:cNvSpPr txBox="1"/>
          <p:nvPr/>
        </p:nvSpPr>
        <p:spPr>
          <a:xfrm rot="-2700000">
            <a:off x="3671065" y="4539212"/>
            <a:ext cx="2106896"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Onderwijs OPP</a:t>
            </a:r>
          </a:p>
        </p:txBody>
      </p:sp>
      <p:sp>
        <p:nvSpPr>
          <p:cNvPr id="25" name="TextBox 25"/>
          <p:cNvSpPr txBox="1"/>
          <p:nvPr/>
        </p:nvSpPr>
        <p:spPr>
          <a:xfrm rot="-2700000">
            <a:off x="6775864" y="4588998"/>
            <a:ext cx="1991544"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Jeugdhulp</a:t>
            </a:r>
          </a:p>
        </p:txBody>
      </p:sp>
      <p:sp>
        <p:nvSpPr>
          <p:cNvPr id="26" name="TextBox 26"/>
          <p:cNvSpPr txBox="1"/>
          <p:nvPr/>
        </p:nvSpPr>
        <p:spPr>
          <a:xfrm>
            <a:off x="3461221" y="6705655"/>
            <a:ext cx="2012716" cy="1661160"/>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Concrete inzet onderwijs ondersteuning (handelingsdeel)</a:t>
            </a:r>
          </a:p>
        </p:txBody>
      </p:sp>
      <p:sp>
        <p:nvSpPr>
          <p:cNvPr id="27" name="TextBox 27"/>
          <p:cNvSpPr txBox="1"/>
          <p:nvPr/>
        </p:nvSpPr>
        <p:spPr>
          <a:xfrm>
            <a:off x="9970278" y="6790385"/>
            <a:ext cx="2628664" cy="1661160"/>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Verkennen van onderlinge samenwerking in een OJA </a:t>
            </a:r>
          </a:p>
        </p:txBody>
      </p:sp>
      <p:sp>
        <p:nvSpPr>
          <p:cNvPr id="31" name="TextBox 25">
            <a:extLst>
              <a:ext uri="{FF2B5EF4-FFF2-40B4-BE49-F238E27FC236}">
                <a16:creationId xmlns:a16="http://schemas.microsoft.com/office/drawing/2014/main" id="{FCA7BECF-66A2-90A7-293A-067C803B9CBA}"/>
              </a:ext>
            </a:extLst>
          </p:cNvPr>
          <p:cNvSpPr txBox="1"/>
          <p:nvPr/>
        </p:nvSpPr>
        <p:spPr>
          <a:xfrm rot="18900000">
            <a:off x="9911697" y="4357542"/>
            <a:ext cx="2949704"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OJA afstemming</a:t>
            </a:r>
          </a:p>
        </p:txBody>
      </p:sp>
      <p:sp>
        <p:nvSpPr>
          <p:cNvPr id="32" name="TextBox 27">
            <a:extLst>
              <a:ext uri="{FF2B5EF4-FFF2-40B4-BE49-F238E27FC236}">
                <a16:creationId xmlns:a16="http://schemas.microsoft.com/office/drawing/2014/main" id="{19531E43-5E3D-1D95-8516-4596E9067FC9}"/>
              </a:ext>
            </a:extLst>
          </p:cNvPr>
          <p:cNvSpPr txBox="1"/>
          <p:nvPr/>
        </p:nvSpPr>
        <p:spPr>
          <a:xfrm>
            <a:off x="6782249" y="6727875"/>
            <a:ext cx="2628664" cy="1661160"/>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Opties tijdellijke jeugdhulp (beschikkingvrij en geindiceerd) </a:t>
            </a:r>
          </a:p>
        </p:txBody>
      </p:sp>
      <p:sp>
        <p:nvSpPr>
          <p:cNvPr id="33" name="TextBox 25">
            <a:extLst>
              <a:ext uri="{FF2B5EF4-FFF2-40B4-BE49-F238E27FC236}">
                <a16:creationId xmlns:a16="http://schemas.microsoft.com/office/drawing/2014/main" id="{369AB1B4-F1EC-FF6D-69AA-490D76C72F04}"/>
              </a:ext>
            </a:extLst>
          </p:cNvPr>
          <p:cNvSpPr txBox="1"/>
          <p:nvPr/>
        </p:nvSpPr>
        <p:spPr>
          <a:xfrm rot="18900000">
            <a:off x="12792789" y="3284974"/>
            <a:ext cx="4558251" cy="814775"/>
          </a:xfrm>
          <a:prstGeom prst="rect">
            <a:avLst/>
          </a:prstGeom>
        </p:spPr>
        <p:txBody>
          <a:bodyPr wrap="square" lIns="0" tIns="0" rIns="0" bIns="0" rtlCol="0" anchor="t">
            <a:spAutoFit/>
          </a:bodyPr>
          <a:lstStyle/>
          <a:p>
            <a:pPr>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MDO om resultaat OJA afstemming met ouders te bespreken</a:t>
            </a:r>
          </a:p>
        </p:txBody>
      </p:sp>
      <p:sp>
        <p:nvSpPr>
          <p:cNvPr id="35" name="TextBox 27">
            <a:extLst>
              <a:ext uri="{FF2B5EF4-FFF2-40B4-BE49-F238E27FC236}">
                <a16:creationId xmlns:a16="http://schemas.microsoft.com/office/drawing/2014/main" id="{D53EE1AB-F464-BCAD-1CDC-0BEAFC04E163}"/>
              </a:ext>
            </a:extLst>
          </p:cNvPr>
          <p:cNvSpPr txBox="1"/>
          <p:nvPr/>
        </p:nvSpPr>
        <p:spPr>
          <a:xfrm>
            <a:off x="12950840" y="6678733"/>
            <a:ext cx="2835699" cy="2507546"/>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MDO waarin afspraken over omvang OJA, duur, kosten verdeling, impact en evaluatie met ouders/jeugdige worden besproken</a:t>
            </a:r>
          </a:p>
        </p:txBody>
      </p:sp>
      <p:sp>
        <p:nvSpPr>
          <p:cNvPr id="36" name="TextBox 25">
            <a:extLst>
              <a:ext uri="{FF2B5EF4-FFF2-40B4-BE49-F238E27FC236}">
                <a16:creationId xmlns:a16="http://schemas.microsoft.com/office/drawing/2014/main" id="{A1F034D3-37B5-4EF2-2CE7-495135837871}"/>
              </a:ext>
            </a:extLst>
          </p:cNvPr>
          <p:cNvSpPr txBox="1"/>
          <p:nvPr/>
        </p:nvSpPr>
        <p:spPr>
          <a:xfrm rot="18561523">
            <a:off x="15250353" y="3460338"/>
            <a:ext cx="4818876"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Opschalingsroute OJA </a:t>
            </a:r>
          </a:p>
        </p:txBody>
      </p:sp>
      <p:sp>
        <p:nvSpPr>
          <p:cNvPr id="37" name="TextBox 27">
            <a:extLst>
              <a:ext uri="{FF2B5EF4-FFF2-40B4-BE49-F238E27FC236}">
                <a16:creationId xmlns:a16="http://schemas.microsoft.com/office/drawing/2014/main" id="{3655F3FB-2F2E-C3CF-2475-4EE341440D98}"/>
              </a:ext>
            </a:extLst>
          </p:cNvPr>
          <p:cNvSpPr txBox="1"/>
          <p:nvPr/>
        </p:nvSpPr>
        <p:spPr>
          <a:xfrm>
            <a:off x="15976984" y="6662503"/>
            <a:ext cx="2165894" cy="1237968"/>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Opschalling als er geen OJA over eenstemmiing is</a:t>
            </a:r>
          </a:p>
        </p:txBody>
      </p:sp>
      <p:sp>
        <p:nvSpPr>
          <p:cNvPr id="38" name="TextBox 25">
            <a:extLst>
              <a:ext uri="{FF2B5EF4-FFF2-40B4-BE49-F238E27FC236}">
                <a16:creationId xmlns:a16="http://schemas.microsoft.com/office/drawing/2014/main" id="{1EC6B975-4986-0800-037F-CA707A9FFF13}"/>
              </a:ext>
            </a:extLst>
          </p:cNvPr>
          <p:cNvSpPr txBox="1"/>
          <p:nvPr/>
        </p:nvSpPr>
        <p:spPr>
          <a:xfrm rot="18900000">
            <a:off x="16225940" y="4649203"/>
            <a:ext cx="2240499"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a:t>
            </a:r>
          </a:p>
        </p:txBody>
      </p:sp>
      <p:sp>
        <p:nvSpPr>
          <p:cNvPr id="39" name="TextBox 27">
            <a:extLst>
              <a:ext uri="{FF2B5EF4-FFF2-40B4-BE49-F238E27FC236}">
                <a16:creationId xmlns:a16="http://schemas.microsoft.com/office/drawing/2014/main" id="{970310A5-1AD5-E48A-07D0-1CC47E535AE3}"/>
              </a:ext>
            </a:extLst>
          </p:cNvPr>
          <p:cNvSpPr txBox="1"/>
          <p:nvPr/>
        </p:nvSpPr>
        <p:spPr>
          <a:xfrm>
            <a:off x="16099295" y="6473056"/>
            <a:ext cx="3246120" cy="391582"/>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a:t>
            </a:r>
          </a:p>
        </p:txBody>
      </p:sp>
      <p:sp>
        <p:nvSpPr>
          <p:cNvPr id="14" name="Tekstvak 13">
            <a:extLst>
              <a:ext uri="{FF2B5EF4-FFF2-40B4-BE49-F238E27FC236}">
                <a16:creationId xmlns:a16="http://schemas.microsoft.com/office/drawing/2014/main" id="{18487876-A16E-D4B3-F142-59C2801AD8E5}"/>
              </a:ext>
            </a:extLst>
          </p:cNvPr>
          <p:cNvSpPr txBox="1"/>
          <p:nvPr/>
        </p:nvSpPr>
        <p:spPr>
          <a:xfrm>
            <a:off x="750887" y="9562970"/>
            <a:ext cx="277813" cy="369332"/>
          </a:xfrm>
          <a:prstGeom prst="rect">
            <a:avLst/>
          </a:prstGeom>
          <a:noFill/>
        </p:spPr>
        <p:txBody>
          <a:bodyPr wrap="square" rtlCol="0">
            <a:spAutoFit/>
          </a:bodyPr>
          <a:lstStyle/>
          <a:p>
            <a:r>
              <a:rPr lang="nl-NL" dirty="0"/>
              <a:t>9</a:t>
            </a:r>
          </a:p>
        </p:txBody>
      </p:sp>
      <p:sp>
        <p:nvSpPr>
          <p:cNvPr id="17" name="Tekstvak 16">
            <a:extLst>
              <a:ext uri="{FF2B5EF4-FFF2-40B4-BE49-F238E27FC236}">
                <a16:creationId xmlns:a16="http://schemas.microsoft.com/office/drawing/2014/main" id="{62CD051D-CE04-0DDA-5432-008C6E5E07D1}"/>
              </a:ext>
            </a:extLst>
          </p:cNvPr>
          <p:cNvSpPr txBox="1"/>
          <p:nvPr/>
        </p:nvSpPr>
        <p:spPr>
          <a:xfrm>
            <a:off x="650533" y="9155134"/>
            <a:ext cx="655837" cy="400110"/>
          </a:xfrm>
          <a:prstGeom prst="rect">
            <a:avLst/>
          </a:prstGeom>
          <a:noFill/>
        </p:spPr>
        <p:txBody>
          <a:bodyPr wrap="square" rtlCol="0">
            <a:spAutoFit/>
          </a:bodyPr>
          <a:lstStyle/>
          <a:p>
            <a:r>
              <a:rPr lang="nl-NL" sz="2000" dirty="0">
                <a:solidFill>
                  <a:schemeClr val="bg1"/>
                </a:solidFill>
              </a:rPr>
              <a:t>11</a:t>
            </a:r>
          </a:p>
        </p:txBody>
      </p:sp>
      <p:sp>
        <p:nvSpPr>
          <p:cNvPr id="11" name="TextBox 24">
            <a:extLst>
              <a:ext uri="{FF2B5EF4-FFF2-40B4-BE49-F238E27FC236}">
                <a16:creationId xmlns:a16="http://schemas.microsoft.com/office/drawing/2014/main" id="{1F267C85-F978-F899-BC22-A72E7D02934B}"/>
              </a:ext>
            </a:extLst>
          </p:cNvPr>
          <p:cNvSpPr txBox="1"/>
          <p:nvPr/>
        </p:nvSpPr>
        <p:spPr>
          <a:xfrm rot="-2700000">
            <a:off x="307896" y="4372899"/>
            <a:ext cx="2539125" cy="391582"/>
          </a:xfrm>
          <a:prstGeom prst="rect">
            <a:avLst/>
          </a:prstGeom>
        </p:spPr>
        <p:txBody>
          <a:bodyPr wrap="square" lIns="0" tIns="0" rIns="0" bIns="0" rtlCol="0" anchor="t">
            <a:spAutoFit/>
          </a:bodyPr>
          <a:lstStyle/>
          <a:p>
            <a:pPr algn="l">
              <a:lnSpc>
                <a:spcPts val="3294"/>
              </a:lnSpc>
            </a:pPr>
            <a:r>
              <a:rPr lang="nl-NL" sz="2279" b="1" spc="2" noProof="1">
                <a:solidFill>
                  <a:srgbClr val="212E4F"/>
                </a:solidFill>
                <a:latin typeface="IBM Plex Sans Condensed Bold"/>
                <a:ea typeface="IBM Plex Sans Condensed Bold"/>
                <a:cs typeface="IBM Plex Sans Condensed Bold"/>
                <a:sym typeface="IBM Plex Sans Condensed Bold"/>
              </a:rPr>
              <a:t> Afwegingskader </a:t>
            </a:r>
          </a:p>
        </p:txBody>
      </p:sp>
      <p:sp>
        <p:nvSpPr>
          <p:cNvPr id="13" name="TextBox 26">
            <a:extLst>
              <a:ext uri="{FF2B5EF4-FFF2-40B4-BE49-F238E27FC236}">
                <a16:creationId xmlns:a16="http://schemas.microsoft.com/office/drawing/2014/main" id="{D7227074-27CB-0243-91FE-4C36392AEEFF}"/>
              </a:ext>
            </a:extLst>
          </p:cNvPr>
          <p:cNvSpPr txBox="1"/>
          <p:nvPr/>
        </p:nvSpPr>
        <p:spPr>
          <a:xfrm>
            <a:off x="541297" y="6633497"/>
            <a:ext cx="2012716" cy="2084353"/>
          </a:xfrm>
          <a:prstGeom prst="rect">
            <a:avLst/>
          </a:prstGeom>
        </p:spPr>
        <p:txBody>
          <a:bodyPr wrap="square" lIns="0" tIns="0" rIns="0" bIns="0" rtlCol="0" anchor="t">
            <a:spAutoFit/>
          </a:bodyPr>
          <a:lstStyle/>
          <a:p>
            <a:pPr algn="l">
              <a:lnSpc>
                <a:spcPts val="3294"/>
              </a:lnSpc>
            </a:pPr>
            <a:r>
              <a:rPr lang="nl-NL" sz="2279" spc="2" noProof="1">
                <a:solidFill>
                  <a:srgbClr val="212E4F"/>
                </a:solidFill>
                <a:latin typeface="IBM Plex Sans Condensed"/>
                <a:ea typeface="IBM Plex Sans Condensed"/>
                <a:cs typeface="IBM Plex Sans Condensed"/>
                <a:sym typeface="IBM Plex Sans Condensed"/>
              </a:rPr>
              <a:t> Afspraken verantwoordelijkheden onderwijs en jeugdhulp in samenwerking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0887" y="1028700"/>
            <a:ext cx="10956451" cy="1115053"/>
            <a:chOff x="0" y="0"/>
            <a:chExt cx="2885650" cy="293676"/>
          </a:xfrm>
        </p:grpSpPr>
        <p:sp>
          <p:nvSpPr>
            <p:cNvPr id="3" name="Freeform 3"/>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5" name="Freeform 5"/>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6" name="Freeform 6"/>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7" name="Freeform 7"/>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8" name="Freeform 8"/>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grpSp>
        <p:nvGrpSpPr>
          <p:cNvPr id="9" name="Group 9"/>
          <p:cNvGrpSpPr>
            <a:grpSpLocks noChangeAspect="1"/>
          </p:cNvGrpSpPr>
          <p:nvPr/>
        </p:nvGrpSpPr>
        <p:grpSpPr>
          <a:xfrm rot="-5400000">
            <a:off x="12990247" y="-2390100"/>
            <a:ext cx="6890079" cy="6837600"/>
            <a:chOff x="0" y="0"/>
            <a:chExt cx="5798820" cy="5754649"/>
          </a:xfrm>
        </p:grpSpPr>
        <p:sp>
          <p:nvSpPr>
            <p:cNvPr id="10" name="Freeform 10"/>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52B033">
                <a:alpha val="32941"/>
              </a:srgbClr>
            </a:solidFill>
          </p:spPr>
          <p:txBody>
            <a:bodyPr/>
            <a:lstStyle/>
            <a:p>
              <a:endParaRPr lang="nl-NL" noProof="1"/>
            </a:p>
          </p:txBody>
        </p:sp>
      </p:grpSp>
      <p:sp>
        <p:nvSpPr>
          <p:cNvPr id="14" name="TextBox 14"/>
          <p:cNvSpPr txBox="1"/>
          <p:nvPr/>
        </p:nvSpPr>
        <p:spPr>
          <a:xfrm>
            <a:off x="1028700" y="1262376"/>
            <a:ext cx="9791700"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Aandachtspunten voor samenwerking</a:t>
            </a:r>
          </a:p>
        </p:txBody>
      </p:sp>
      <p:grpSp>
        <p:nvGrpSpPr>
          <p:cNvPr id="17" name="Group 17"/>
          <p:cNvGrpSpPr/>
          <p:nvPr/>
        </p:nvGrpSpPr>
        <p:grpSpPr>
          <a:xfrm>
            <a:off x="357779" y="9032576"/>
            <a:ext cx="944019" cy="935951"/>
            <a:chOff x="-6097" y="-93224"/>
            <a:chExt cx="1258693" cy="1247934"/>
          </a:xfrm>
        </p:grpSpPr>
        <p:sp>
          <p:nvSpPr>
            <p:cNvPr id="18" name="Freeform 18"/>
            <p:cNvSpPr/>
            <p:nvPr/>
          </p:nvSpPr>
          <p:spPr>
            <a:xfrm>
              <a:off x="-6097" y="-93224"/>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solidFill>
                  <a:schemeClr val="bg1"/>
                </a:solidFill>
              </a:endParaRPr>
            </a:p>
          </p:txBody>
        </p:sp>
        <p:sp>
          <p:nvSpPr>
            <p:cNvPr id="19" name="TextBox 19"/>
            <p:cNvSpPr txBox="1"/>
            <p:nvPr/>
          </p:nvSpPr>
          <p:spPr>
            <a:xfrm>
              <a:off x="384243" y="371362"/>
              <a:ext cx="343974" cy="648832"/>
            </a:xfrm>
            <a:prstGeom prst="rect">
              <a:avLst/>
            </a:prstGeom>
          </p:spPr>
          <p:txBody>
            <a:bodyPr wrap="square" lIns="0" tIns="0" rIns="0" bIns="0" rtlCol="0" anchor="t">
              <a:spAutoFit/>
            </a:bodyPr>
            <a:lstStyle/>
            <a:p>
              <a:pPr algn="ctr">
                <a:lnSpc>
                  <a:spcPts val="3025"/>
                </a:lnSpc>
              </a:pPr>
              <a:endParaRPr lang="nl-NL" sz="2160" noProof="1">
                <a:solidFill>
                  <a:srgbClr val="FDFEFE"/>
                </a:solidFill>
                <a:latin typeface="IBM Plex Sans Condensed"/>
                <a:ea typeface="IBM Plex Sans Condensed"/>
                <a:cs typeface="IBM Plex Sans Condensed"/>
                <a:sym typeface="IBM Plex Sans Condensed"/>
              </a:endParaRPr>
            </a:p>
          </p:txBody>
        </p:sp>
      </p:grpSp>
      <p:sp>
        <p:nvSpPr>
          <p:cNvPr id="20" name="Tijdelijke aanduiding voor inhoud 2">
            <a:extLst>
              <a:ext uri="{FF2B5EF4-FFF2-40B4-BE49-F238E27FC236}">
                <a16:creationId xmlns:a16="http://schemas.microsoft.com/office/drawing/2014/main" id="{375293DA-3185-298F-D876-457517AA7BAC}"/>
              </a:ext>
            </a:extLst>
          </p:cNvPr>
          <p:cNvSpPr txBox="1">
            <a:spLocks/>
          </p:cNvSpPr>
          <p:nvPr/>
        </p:nvSpPr>
        <p:spPr>
          <a:xfrm>
            <a:off x="829789" y="2708003"/>
            <a:ext cx="10515600" cy="577532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OJA betekent tijdelijk zowel jeugdhulp als onderwijs ondersteuning</a:t>
            </a:r>
          </a:p>
          <a:p>
            <a:r>
              <a:rPr lang="nl-NL" dirty="0"/>
              <a:t>OJA voorwaarde: de leerling is en blijft ingeschreven bij een school </a:t>
            </a:r>
          </a:p>
          <a:p>
            <a:r>
              <a:rPr lang="nl-NL" dirty="0"/>
              <a:t>Kind/jeugdige heeft recht op onderwijs ook als dit betekent dat er extra onderwijs ondersteuning nodig is </a:t>
            </a:r>
          </a:p>
          <a:p>
            <a:r>
              <a:rPr lang="nl-NL" dirty="0"/>
              <a:t>Wachtlijst voor school ontslaat onderwijscollectief en school niet van de verantwoordelijkheid om onderwijs te bieden aan de leerling</a:t>
            </a:r>
          </a:p>
          <a:p>
            <a:pPr marL="0" indent="0">
              <a:buNone/>
            </a:pPr>
            <a:endParaRPr lang="nl-NL" dirty="0"/>
          </a:p>
        </p:txBody>
      </p:sp>
      <p:sp>
        <p:nvSpPr>
          <p:cNvPr id="11" name="TextBox 17">
            <a:extLst>
              <a:ext uri="{FF2B5EF4-FFF2-40B4-BE49-F238E27FC236}">
                <a16:creationId xmlns:a16="http://schemas.microsoft.com/office/drawing/2014/main" id="{71E3720C-684B-8DF8-94F2-CF3DEE032BDC}"/>
              </a:ext>
            </a:extLst>
          </p:cNvPr>
          <p:cNvSpPr txBox="1"/>
          <p:nvPr/>
        </p:nvSpPr>
        <p:spPr>
          <a:xfrm>
            <a:off x="650532" y="9321110"/>
            <a:ext cx="378168" cy="358881"/>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9F9B4-194D-69D9-A8DE-B016B5EC13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4BDA271-00B5-F618-F314-02B80A59EBA8}"/>
              </a:ext>
            </a:extLst>
          </p:cNvPr>
          <p:cNvGrpSpPr/>
          <p:nvPr/>
        </p:nvGrpSpPr>
        <p:grpSpPr>
          <a:xfrm>
            <a:off x="750887" y="1028700"/>
            <a:ext cx="10956451" cy="1115053"/>
            <a:chOff x="0" y="0"/>
            <a:chExt cx="2885650" cy="293676"/>
          </a:xfrm>
        </p:grpSpPr>
        <p:sp>
          <p:nvSpPr>
            <p:cNvPr id="3" name="Freeform 3">
              <a:extLst>
                <a:ext uri="{FF2B5EF4-FFF2-40B4-BE49-F238E27FC236}">
                  <a16:creationId xmlns:a16="http://schemas.microsoft.com/office/drawing/2014/main" id="{7FB5B135-213D-C19F-F54A-8B4308B54BB8}"/>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a:extLst>
                <a:ext uri="{FF2B5EF4-FFF2-40B4-BE49-F238E27FC236}">
                  <a16:creationId xmlns:a16="http://schemas.microsoft.com/office/drawing/2014/main" id="{9097EACF-550D-9463-A13E-4BF5684FBAD6}"/>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5" name="Freeform 5">
            <a:extLst>
              <a:ext uri="{FF2B5EF4-FFF2-40B4-BE49-F238E27FC236}">
                <a16:creationId xmlns:a16="http://schemas.microsoft.com/office/drawing/2014/main" id="{FA3C0B47-FA4F-8DC4-F30F-2BC99487BF10}"/>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6" name="Freeform 6">
            <a:extLst>
              <a:ext uri="{FF2B5EF4-FFF2-40B4-BE49-F238E27FC236}">
                <a16:creationId xmlns:a16="http://schemas.microsoft.com/office/drawing/2014/main" id="{E8E293BA-EA78-6C30-B98B-D99C8C71BF23}"/>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7" name="Freeform 7">
            <a:extLst>
              <a:ext uri="{FF2B5EF4-FFF2-40B4-BE49-F238E27FC236}">
                <a16:creationId xmlns:a16="http://schemas.microsoft.com/office/drawing/2014/main" id="{58318798-97AE-9C92-0E9A-D26C44B87B1F}"/>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8" name="Freeform 8">
            <a:extLst>
              <a:ext uri="{FF2B5EF4-FFF2-40B4-BE49-F238E27FC236}">
                <a16:creationId xmlns:a16="http://schemas.microsoft.com/office/drawing/2014/main" id="{E436262D-A931-35BF-9F3A-F4E0355C2107}"/>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grpSp>
        <p:nvGrpSpPr>
          <p:cNvPr id="9" name="Group 9">
            <a:extLst>
              <a:ext uri="{FF2B5EF4-FFF2-40B4-BE49-F238E27FC236}">
                <a16:creationId xmlns:a16="http://schemas.microsoft.com/office/drawing/2014/main" id="{FF52F555-470C-8250-70FE-8CAFEB4B332F}"/>
              </a:ext>
            </a:extLst>
          </p:cNvPr>
          <p:cNvGrpSpPr>
            <a:grpSpLocks noChangeAspect="1"/>
          </p:cNvGrpSpPr>
          <p:nvPr/>
        </p:nvGrpSpPr>
        <p:grpSpPr>
          <a:xfrm rot="-5400000">
            <a:off x="12990247" y="-2390100"/>
            <a:ext cx="6890079" cy="6837600"/>
            <a:chOff x="0" y="0"/>
            <a:chExt cx="5798820" cy="5754649"/>
          </a:xfrm>
        </p:grpSpPr>
        <p:sp>
          <p:nvSpPr>
            <p:cNvPr id="10" name="Freeform 10">
              <a:extLst>
                <a:ext uri="{FF2B5EF4-FFF2-40B4-BE49-F238E27FC236}">
                  <a16:creationId xmlns:a16="http://schemas.microsoft.com/office/drawing/2014/main" id="{2555E2F3-2B4C-52DA-1891-AF85F0E3FABB}"/>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52B033">
                <a:alpha val="32941"/>
              </a:srgbClr>
            </a:solidFill>
          </p:spPr>
          <p:txBody>
            <a:bodyPr/>
            <a:lstStyle/>
            <a:p>
              <a:endParaRPr lang="nl-NL" noProof="1"/>
            </a:p>
          </p:txBody>
        </p:sp>
      </p:grpSp>
      <p:sp>
        <p:nvSpPr>
          <p:cNvPr id="14" name="TextBox 14">
            <a:extLst>
              <a:ext uri="{FF2B5EF4-FFF2-40B4-BE49-F238E27FC236}">
                <a16:creationId xmlns:a16="http://schemas.microsoft.com/office/drawing/2014/main" id="{FDB0B832-C421-C31E-2986-C02E4781C6DF}"/>
              </a:ext>
            </a:extLst>
          </p:cNvPr>
          <p:cNvSpPr txBox="1"/>
          <p:nvPr/>
        </p:nvSpPr>
        <p:spPr>
          <a:xfrm>
            <a:off x="1028700" y="1262376"/>
            <a:ext cx="9791700"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Belangrijk voor een MDO </a:t>
            </a:r>
          </a:p>
        </p:txBody>
      </p:sp>
      <p:grpSp>
        <p:nvGrpSpPr>
          <p:cNvPr id="17" name="Group 17">
            <a:extLst>
              <a:ext uri="{FF2B5EF4-FFF2-40B4-BE49-F238E27FC236}">
                <a16:creationId xmlns:a16="http://schemas.microsoft.com/office/drawing/2014/main" id="{7C03F7D9-DD18-EDE8-6260-883DF7DDA726}"/>
              </a:ext>
            </a:extLst>
          </p:cNvPr>
          <p:cNvGrpSpPr/>
          <p:nvPr/>
        </p:nvGrpSpPr>
        <p:grpSpPr>
          <a:xfrm>
            <a:off x="362352" y="9102494"/>
            <a:ext cx="1390248" cy="935952"/>
            <a:chOff x="0" y="0"/>
            <a:chExt cx="1258693" cy="1247934"/>
          </a:xfrm>
        </p:grpSpPr>
        <p:sp>
          <p:nvSpPr>
            <p:cNvPr id="18" name="Freeform 18">
              <a:extLst>
                <a:ext uri="{FF2B5EF4-FFF2-40B4-BE49-F238E27FC236}">
                  <a16:creationId xmlns:a16="http://schemas.microsoft.com/office/drawing/2014/main" id="{CD26C8AE-465D-74AD-BC15-4192ACA766F2}"/>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p>
          </p:txBody>
        </p:sp>
        <p:sp>
          <p:nvSpPr>
            <p:cNvPr id="19" name="TextBox 19">
              <a:extLst>
                <a:ext uri="{FF2B5EF4-FFF2-40B4-BE49-F238E27FC236}">
                  <a16:creationId xmlns:a16="http://schemas.microsoft.com/office/drawing/2014/main" id="{242E1951-2ACD-DBE9-6DB6-12AB20BB7ECB}"/>
                </a:ext>
              </a:extLst>
            </p:cNvPr>
            <p:cNvSpPr txBox="1"/>
            <p:nvPr/>
          </p:nvSpPr>
          <p:spPr>
            <a:xfrm>
              <a:off x="530598" y="371362"/>
              <a:ext cx="383148" cy="478507"/>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13</a:t>
              </a:r>
            </a:p>
          </p:txBody>
        </p:sp>
      </p:grpSp>
      <p:sp>
        <p:nvSpPr>
          <p:cNvPr id="20" name="Tijdelijke aanduiding voor inhoud 2">
            <a:extLst>
              <a:ext uri="{FF2B5EF4-FFF2-40B4-BE49-F238E27FC236}">
                <a16:creationId xmlns:a16="http://schemas.microsoft.com/office/drawing/2014/main" id="{F7675251-F7C4-D790-9ECC-1769B7F9A959}"/>
              </a:ext>
            </a:extLst>
          </p:cNvPr>
          <p:cNvSpPr txBox="1">
            <a:spLocks/>
          </p:cNvSpPr>
          <p:nvPr/>
        </p:nvSpPr>
        <p:spPr>
          <a:xfrm>
            <a:off x="829789" y="2708003"/>
            <a:ext cx="10515600" cy="577532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nl-NL" dirty="0"/>
          </a:p>
        </p:txBody>
      </p:sp>
      <p:graphicFrame>
        <p:nvGraphicFramePr>
          <p:cNvPr id="11" name="Tijdelijke aanduiding voor inhoud 2">
            <a:extLst>
              <a:ext uri="{FF2B5EF4-FFF2-40B4-BE49-F238E27FC236}">
                <a16:creationId xmlns:a16="http://schemas.microsoft.com/office/drawing/2014/main" id="{4EC44CA3-9337-BA3C-F7A0-87CC6CFB80C1}"/>
              </a:ext>
            </a:extLst>
          </p:cNvPr>
          <p:cNvGraphicFramePr>
            <a:graphicFrameLocks/>
          </p:cNvGraphicFramePr>
          <p:nvPr/>
        </p:nvGraphicFramePr>
        <p:xfrm>
          <a:off x="1403196" y="2210146"/>
          <a:ext cx="9982200" cy="688087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069054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66F9B-0CC5-C14C-74F4-10E6F8C44B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62440AD-4981-037D-AC9F-0B20B042A62F}"/>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BC575587-8337-93F5-EE59-3400B5965885}"/>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CF387097-D1B4-D79E-297D-C56802D0B735}"/>
              </a:ext>
            </a:extLst>
          </p:cNvPr>
          <p:cNvGrpSpPr/>
          <p:nvPr/>
        </p:nvGrpSpPr>
        <p:grpSpPr>
          <a:xfrm>
            <a:off x="750887" y="1028700"/>
            <a:ext cx="12765819" cy="1115053"/>
            <a:chOff x="0" y="0"/>
            <a:chExt cx="2885650" cy="293676"/>
          </a:xfrm>
        </p:grpSpPr>
        <p:sp>
          <p:nvSpPr>
            <p:cNvPr id="5" name="Freeform 5">
              <a:extLst>
                <a:ext uri="{FF2B5EF4-FFF2-40B4-BE49-F238E27FC236}">
                  <a16:creationId xmlns:a16="http://schemas.microsoft.com/office/drawing/2014/main" id="{CE208E7B-4259-051C-8E27-AF4124921996}"/>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50AFB2F6-2860-B3EF-D807-21AF4B33D8DB}"/>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DBC53D8C-DDB2-8E35-D82D-2B098D8666B5}"/>
              </a:ext>
            </a:extLst>
          </p:cNvPr>
          <p:cNvSpPr txBox="1"/>
          <p:nvPr/>
        </p:nvSpPr>
        <p:spPr>
          <a:xfrm>
            <a:off x="1028699" y="1262376"/>
            <a:ext cx="12765819"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Opschalingsroute (uitzondering) via aanvraag  </a:t>
            </a:r>
          </a:p>
        </p:txBody>
      </p:sp>
      <p:sp>
        <p:nvSpPr>
          <p:cNvPr id="9" name="Freeform 9">
            <a:extLst>
              <a:ext uri="{FF2B5EF4-FFF2-40B4-BE49-F238E27FC236}">
                <a16:creationId xmlns:a16="http://schemas.microsoft.com/office/drawing/2014/main" id="{BE35A1B2-6C04-3C4E-AC9D-4EF4266C5510}"/>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366C370B-8085-860C-D135-CB776A56F6BB}"/>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1" name="Freeform 11">
            <a:extLst>
              <a:ext uri="{FF2B5EF4-FFF2-40B4-BE49-F238E27FC236}">
                <a16:creationId xmlns:a16="http://schemas.microsoft.com/office/drawing/2014/main" id="{4D4609E2-55B0-F017-AB2B-D23068BF3C66}"/>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BADFE4E3-2711-C660-F6A8-62D37966B30B}"/>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F65CB313-C81C-F2C6-6738-1DAEBB2F0D64}"/>
              </a:ext>
            </a:extLst>
          </p:cNvPr>
          <p:cNvGrpSpPr/>
          <p:nvPr/>
        </p:nvGrpSpPr>
        <p:grpSpPr>
          <a:xfrm>
            <a:off x="362352" y="9102494"/>
            <a:ext cx="944019" cy="935951"/>
            <a:chOff x="0" y="0"/>
            <a:chExt cx="1258693" cy="1247934"/>
          </a:xfrm>
        </p:grpSpPr>
        <p:sp>
          <p:nvSpPr>
            <p:cNvPr id="16" name="Freeform 16">
              <a:extLst>
                <a:ext uri="{FF2B5EF4-FFF2-40B4-BE49-F238E27FC236}">
                  <a16:creationId xmlns:a16="http://schemas.microsoft.com/office/drawing/2014/main" id="{68AB8981-9DBD-BF83-2D82-5A2BF9365996}"/>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a:extLst>
                <a:ext uri="{FF2B5EF4-FFF2-40B4-BE49-F238E27FC236}">
                  <a16:creationId xmlns:a16="http://schemas.microsoft.com/office/drawing/2014/main" id="{F77471CB-13C0-90FF-1D00-8891DA4B3735}"/>
                </a:ext>
              </a:extLst>
            </p:cNvPr>
            <p:cNvSpPr txBox="1"/>
            <p:nvPr/>
          </p:nvSpPr>
          <p:spPr>
            <a:xfrm>
              <a:off x="384240" y="512541"/>
              <a:ext cx="504224" cy="478508"/>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14</a:t>
              </a:r>
            </a:p>
          </p:txBody>
        </p:sp>
      </p:grpSp>
      <p:graphicFrame>
        <p:nvGraphicFramePr>
          <p:cNvPr id="7" name="Tijdelijke aanduiding voor inhoud 2">
            <a:extLst>
              <a:ext uri="{FF2B5EF4-FFF2-40B4-BE49-F238E27FC236}">
                <a16:creationId xmlns:a16="http://schemas.microsoft.com/office/drawing/2014/main" id="{DAE65946-A2EB-03F5-0782-E2EC763766CC}"/>
              </a:ext>
            </a:extLst>
          </p:cNvPr>
          <p:cNvGraphicFramePr>
            <a:graphicFrameLocks/>
          </p:cNvGraphicFramePr>
          <p:nvPr>
            <p:extLst>
              <p:ext uri="{D42A27DB-BD31-4B8C-83A1-F6EECF244321}">
                <p14:modId xmlns:p14="http://schemas.microsoft.com/office/powerpoint/2010/main" val="3324738517"/>
              </p:ext>
            </p:extLst>
          </p:nvPr>
        </p:nvGraphicFramePr>
        <p:xfrm>
          <a:off x="838200" y="2228086"/>
          <a:ext cx="15011400" cy="587593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131268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242D2-0532-5780-A6BB-9932FDDE263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9763E51-9495-E940-B698-9D0A411B364D}"/>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3FC5F028-7EF1-C3B1-A7BA-EACCA455D2BD}"/>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43DEA238-DB17-52B2-2978-348B68279950}"/>
              </a:ext>
            </a:extLst>
          </p:cNvPr>
          <p:cNvGrpSpPr/>
          <p:nvPr/>
        </p:nvGrpSpPr>
        <p:grpSpPr>
          <a:xfrm>
            <a:off x="750887" y="1028700"/>
            <a:ext cx="10956451" cy="1115053"/>
            <a:chOff x="0" y="0"/>
            <a:chExt cx="2885650" cy="293676"/>
          </a:xfrm>
        </p:grpSpPr>
        <p:sp>
          <p:nvSpPr>
            <p:cNvPr id="5" name="Freeform 5">
              <a:extLst>
                <a:ext uri="{FF2B5EF4-FFF2-40B4-BE49-F238E27FC236}">
                  <a16:creationId xmlns:a16="http://schemas.microsoft.com/office/drawing/2014/main" id="{134A0850-2FB4-6230-1131-5EAD32E2B5EE}"/>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82099201-5418-31FF-AC16-C746C4BF3840}"/>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D6D89466-7F45-998E-A85A-F698F7A4CBA0}"/>
              </a:ext>
            </a:extLst>
          </p:cNvPr>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Praatplaat Onderwijs Jeugdhulp </a:t>
            </a:r>
          </a:p>
        </p:txBody>
      </p:sp>
      <p:sp>
        <p:nvSpPr>
          <p:cNvPr id="9" name="Freeform 9">
            <a:extLst>
              <a:ext uri="{FF2B5EF4-FFF2-40B4-BE49-F238E27FC236}">
                <a16:creationId xmlns:a16="http://schemas.microsoft.com/office/drawing/2014/main" id="{A1CB9F32-E8D0-80EC-0F23-19972FB1570C}"/>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FD0EB018-FBD8-E62A-9642-35A7F7A8DF84}"/>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11" name="Freeform 11">
            <a:extLst>
              <a:ext uri="{FF2B5EF4-FFF2-40B4-BE49-F238E27FC236}">
                <a16:creationId xmlns:a16="http://schemas.microsoft.com/office/drawing/2014/main" id="{1D9E830E-DDEE-2F76-15DA-ED86A9B6FD79}"/>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6130243A-F1AC-A742-3B02-26F9BED7D0E1}"/>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1B7AFE60-39A2-EBA6-C95E-5D742AC88D99}"/>
              </a:ext>
            </a:extLst>
          </p:cNvPr>
          <p:cNvGrpSpPr/>
          <p:nvPr/>
        </p:nvGrpSpPr>
        <p:grpSpPr>
          <a:xfrm>
            <a:off x="362352" y="9102494"/>
            <a:ext cx="944019" cy="935951"/>
            <a:chOff x="0" y="0"/>
            <a:chExt cx="1258693" cy="1247934"/>
          </a:xfrm>
        </p:grpSpPr>
        <p:sp>
          <p:nvSpPr>
            <p:cNvPr id="16" name="Freeform 16">
              <a:extLst>
                <a:ext uri="{FF2B5EF4-FFF2-40B4-BE49-F238E27FC236}">
                  <a16:creationId xmlns:a16="http://schemas.microsoft.com/office/drawing/2014/main" id="{B44539BC-C5CD-245C-AF45-D1A74F2B5D45}"/>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p>
          </p:txBody>
        </p:sp>
        <p:sp>
          <p:nvSpPr>
            <p:cNvPr id="17" name="TextBox 17">
              <a:extLst>
                <a:ext uri="{FF2B5EF4-FFF2-40B4-BE49-F238E27FC236}">
                  <a16:creationId xmlns:a16="http://schemas.microsoft.com/office/drawing/2014/main" id="{2A027B2E-6A0E-7608-9858-4EDE86DFF546}"/>
                </a:ext>
              </a:extLst>
            </p:cNvPr>
            <p:cNvSpPr txBox="1"/>
            <p:nvPr/>
          </p:nvSpPr>
          <p:spPr>
            <a:xfrm>
              <a:off x="384240" y="512541"/>
              <a:ext cx="504224" cy="478508"/>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15</a:t>
              </a:r>
            </a:p>
          </p:txBody>
        </p:sp>
      </p:grpSp>
      <p:pic>
        <p:nvPicPr>
          <p:cNvPr id="13" name="Afbeelding 12" descr="Afbeelding met tekst, clipart, tekenfilm&#10;&#10;Door AI gegenereerde inhoud is mogelijk onjuist.">
            <a:extLst>
              <a:ext uri="{FF2B5EF4-FFF2-40B4-BE49-F238E27FC236}">
                <a16:creationId xmlns:a16="http://schemas.microsoft.com/office/drawing/2014/main" id="{8E88465F-F2BE-3495-46E1-41FC59D3846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71651" y="2228852"/>
            <a:ext cx="9725698" cy="6879254"/>
          </a:xfrm>
          <a:prstGeom prst="rect">
            <a:avLst/>
          </a:prstGeom>
        </p:spPr>
      </p:pic>
    </p:spTree>
    <p:extLst>
      <p:ext uri="{BB962C8B-B14F-4D97-AF65-F5344CB8AC3E}">
        <p14:creationId xmlns:p14="http://schemas.microsoft.com/office/powerpoint/2010/main" val="2972063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51552-F231-DD17-3AB7-1AE8EBEDB41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AEF3289-B09F-3910-F743-744D8ABDCF68}"/>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68AED78A-4FBB-7750-ED84-E4BD75F1ECE5}"/>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12B6984A-CB54-0773-D50D-DE5112E220A0}"/>
              </a:ext>
            </a:extLst>
          </p:cNvPr>
          <p:cNvGrpSpPr/>
          <p:nvPr/>
        </p:nvGrpSpPr>
        <p:grpSpPr>
          <a:xfrm>
            <a:off x="750887" y="1028700"/>
            <a:ext cx="10956451" cy="1115053"/>
            <a:chOff x="0" y="0"/>
            <a:chExt cx="2885650" cy="293676"/>
          </a:xfrm>
        </p:grpSpPr>
        <p:sp>
          <p:nvSpPr>
            <p:cNvPr id="5" name="Freeform 5">
              <a:extLst>
                <a:ext uri="{FF2B5EF4-FFF2-40B4-BE49-F238E27FC236}">
                  <a16:creationId xmlns:a16="http://schemas.microsoft.com/office/drawing/2014/main" id="{F9806A62-FD57-C917-A4BB-1D33403763ED}"/>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325B3661-CC2C-A381-8762-EC48EC782310}"/>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5347BFE5-10C2-74FD-A012-38989E3E2808}"/>
              </a:ext>
            </a:extLst>
          </p:cNvPr>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Privacy afsprakenkader voor een OJA</a:t>
            </a:r>
          </a:p>
        </p:txBody>
      </p:sp>
      <p:sp>
        <p:nvSpPr>
          <p:cNvPr id="9" name="Freeform 9">
            <a:extLst>
              <a:ext uri="{FF2B5EF4-FFF2-40B4-BE49-F238E27FC236}">
                <a16:creationId xmlns:a16="http://schemas.microsoft.com/office/drawing/2014/main" id="{DA1AFEE6-C124-F762-0370-2AEC00DEBF94}"/>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7B7EEFA6-9D33-2FCC-E643-3CA268B8EA56}"/>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11" name="Freeform 11">
            <a:extLst>
              <a:ext uri="{FF2B5EF4-FFF2-40B4-BE49-F238E27FC236}">
                <a16:creationId xmlns:a16="http://schemas.microsoft.com/office/drawing/2014/main" id="{1CB180B9-E46C-874A-8AC5-7F984DA1683B}"/>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DD51E701-07B9-6E6D-0F31-8572190B8AA8}"/>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9A74F286-3E8E-77DB-FB5D-1362F26DCFE6}"/>
              </a:ext>
            </a:extLst>
          </p:cNvPr>
          <p:cNvGrpSpPr/>
          <p:nvPr/>
        </p:nvGrpSpPr>
        <p:grpSpPr>
          <a:xfrm>
            <a:off x="362352" y="9102494"/>
            <a:ext cx="944019" cy="1128008"/>
            <a:chOff x="0" y="0"/>
            <a:chExt cx="1258693" cy="1504010"/>
          </a:xfrm>
        </p:grpSpPr>
        <p:sp>
          <p:nvSpPr>
            <p:cNvPr id="16" name="Freeform 16">
              <a:extLst>
                <a:ext uri="{FF2B5EF4-FFF2-40B4-BE49-F238E27FC236}">
                  <a16:creationId xmlns:a16="http://schemas.microsoft.com/office/drawing/2014/main" id="{73C4958A-0F4B-1A09-7045-D04B71E4D1B6}"/>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p>
          </p:txBody>
        </p:sp>
        <p:sp>
          <p:nvSpPr>
            <p:cNvPr id="17" name="TextBox 17">
              <a:extLst>
                <a:ext uri="{FF2B5EF4-FFF2-40B4-BE49-F238E27FC236}">
                  <a16:creationId xmlns:a16="http://schemas.microsoft.com/office/drawing/2014/main" id="{D90A116B-62A4-5563-ADCC-EA804EEDA4AB}"/>
                </a:ext>
              </a:extLst>
            </p:cNvPr>
            <p:cNvSpPr txBox="1"/>
            <p:nvPr/>
          </p:nvSpPr>
          <p:spPr>
            <a:xfrm>
              <a:off x="384240" y="512541"/>
              <a:ext cx="504224" cy="991469"/>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16</a:t>
              </a:r>
            </a:p>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5</a:t>
              </a:r>
            </a:p>
          </p:txBody>
        </p:sp>
      </p:grpSp>
      <p:sp>
        <p:nvSpPr>
          <p:cNvPr id="13" name="Rechthoek 12">
            <a:extLst>
              <a:ext uri="{FF2B5EF4-FFF2-40B4-BE49-F238E27FC236}">
                <a16:creationId xmlns:a16="http://schemas.microsoft.com/office/drawing/2014/main" id="{E149DDAB-CAD5-1102-BC1A-B2C6D5F8B96D}"/>
              </a:ext>
            </a:extLst>
          </p:cNvPr>
          <p:cNvSpPr/>
          <p:nvPr/>
        </p:nvSpPr>
        <p:spPr>
          <a:xfrm>
            <a:off x="2248041" y="3733800"/>
            <a:ext cx="2971800" cy="1731653"/>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bg1"/>
                </a:solidFill>
              </a:rPr>
              <a:t>Doel: eenduidigheid en inzicht in het verwerken van persoonsgegevens, terwijl we samenwerken in een OJA</a:t>
            </a:r>
          </a:p>
        </p:txBody>
      </p:sp>
      <p:sp>
        <p:nvSpPr>
          <p:cNvPr id="18" name="Rechthoek 17">
            <a:extLst>
              <a:ext uri="{FF2B5EF4-FFF2-40B4-BE49-F238E27FC236}">
                <a16:creationId xmlns:a16="http://schemas.microsoft.com/office/drawing/2014/main" id="{B998044C-1D4F-EC16-4702-BCE73C4BC6F2}"/>
              </a:ext>
            </a:extLst>
          </p:cNvPr>
          <p:cNvSpPr/>
          <p:nvPr/>
        </p:nvSpPr>
        <p:spPr>
          <a:xfrm>
            <a:off x="5420693" y="3717758"/>
            <a:ext cx="2914888" cy="1731653"/>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OJA inventarisatie en afstemming: school informeert ouders over OJA optie en het uitwisselen van persoons gegevens</a:t>
            </a:r>
          </a:p>
        </p:txBody>
      </p:sp>
      <p:sp>
        <p:nvSpPr>
          <p:cNvPr id="19" name="Rechthoek 18">
            <a:extLst>
              <a:ext uri="{FF2B5EF4-FFF2-40B4-BE49-F238E27FC236}">
                <a16:creationId xmlns:a16="http://schemas.microsoft.com/office/drawing/2014/main" id="{8F7143A9-3B76-0E0C-DC4B-6772779B33D2}"/>
              </a:ext>
            </a:extLst>
          </p:cNvPr>
          <p:cNvSpPr/>
          <p:nvPr/>
        </p:nvSpPr>
        <p:spPr>
          <a:xfrm>
            <a:off x="8550307" y="3733800"/>
            <a:ext cx="2743200" cy="1709595"/>
          </a:xfrm>
          <a:prstGeom prst="rect">
            <a:avLst/>
          </a:prstGeom>
          <a:solidFill>
            <a:srgbClr val="C5C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Ouders stemmen in dat OJA inventarisatie en afstemming start</a:t>
            </a:r>
          </a:p>
        </p:txBody>
      </p:sp>
      <p:sp>
        <p:nvSpPr>
          <p:cNvPr id="20" name="Rechthoek 19">
            <a:extLst>
              <a:ext uri="{FF2B5EF4-FFF2-40B4-BE49-F238E27FC236}">
                <a16:creationId xmlns:a16="http://schemas.microsoft.com/office/drawing/2014/main" id="{CA84D663-FFE2-53AD-6FDA-066C60488D35}"/>
              </a:ext>
            </a:extLst>
          </p:cNvPr>
          <p:cNvSpPr/>
          <p:nvPr/>
        </p:nvSpPr>
        <p:spPr>
          <a:xfrm>
            <a:off x="11508233" y="3739816"/>
            <a:ext cx="2743200" cy="1709595"/>
          </a:xfrm>
          <a:prstGeom prst="rect">
            <a:avLst/>
          </a:prstGeom>
          <a:solidFill>
            <a:srgbClr val="AFD4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Onderwijs verwerkt de persoonsgegevens in een OPP </a:t>
            </a:r>
          </a:p>
        </p:txBody>
      </p:sp>
      <p:sp>
        <p:nvSpPr>
          <p:cNvPr id="22" name="Rechthoek 21">
            <a:extLst>
              <a:ext uri="{FF2B5EF4-FFF2-40B4-BE49-F238E27FC236}">
                <a16:creationId xmlns:a16="http://schemas.microsoft.com/office/drawing/2014/main" id="{3B61A5AB-988C-1439-5355-D16C4B2BD405}"/>
              </a:ext>
            </a:extLst>
          </p:cNvPr>
          <p:cNvSpPr/>
          <p:nvPr/>
        </p:nvSpPr>
        <p:spPr>
          <a:xfrm>
            <a:off x="2248041" y="6057900"/>
            <a:ext cx="2971800" cy="1731653"/>
          </a:xfrm>
          <a:prstGeom prst="rect">
            <a:avLst/>
          </a:prstGeom>
          <a:solidFill>
            <a:srgbClr val="81CA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OPP vormt de basis voor de OJA inventarisatie en afstemming</a:t>
            </a:r>
          </a:p>
        </p:txBody>
      </p:sp>
      <p:sp>
        <p:nvSpPr>
          <p:cNvPr id="23" name="Rechthoek 22">
            <a:extLst>
              <a:ext uri="{FF2B5EF4-FFF2-40B4-BE49-F238E27FC236}">
                <a16:creationId xmlns:a16="http://schemas.microsoft.com/office/drawing/2014/main" id="{4BDB36B9-BC14-C07B-B14D-E0CF441B9307}"/>
              </a:ext>
            </a:extLst>
          </p:cNvPr>
          <p:cNvSpPr/>
          <p:nvPr/>
        </p:nvSpPr>
        <p:spPr>
          <a:xfrm>
            <a:off x="5420693" y="6057900"/>
            <a:ext cx="2914888" cy="1731653"/>
          </a:xfrm>
          <a:prstGeom prst="rect">
            <a:avLst/>
          </a:prstGeom>
          <a:solidFill>
            <a:srgbClr val="41B9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Voorstel vanuit de OJA afstemming wordt gedeeld op het MDO georganiseerd door school</a:t>
            </a:r>
          </a:p>
        </p:txBody>
      </p:sp>
      <p:sp>
        <p:nvSpPr>
          <p:cNvPr id="24" name="Rechthoek 23">
            <a:extLst>
              <a:ext uri="{FF2B5EF4-FFF2-40B4-BE49-F238E27FC236}">
                <a16:creationId xmlns:a16="http://schemas.microsoft.com/office/drawing/2014/main" id="{2825F58D-D090-8FBA-33AF-F57206C815E5}"/>
              </a:ext>
            </a:extLst>
          </p:cNvPr>
          <p:cNvSpPr/>
          <p:nvPr/>
        </p:nvSpPr>
        <p:spPr>
          <a:xfrm>
            <a:off x="8550307" y="6057900"/>
            <a:ext cx="2743200" cy="1709595"/>
          </a:xfrm>
          <a:prstGeom prst="rect">
            <a:avLst/>
          </a:prstGeom>
          <a:solidFill>
            <a:srgbClr val="2DA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Afspraken OJA – MDO worden opgenomen in OPP en meegestuurd in aanvraag Jeugdhulp/ inzet preventieve jeugdhulp</a:t>
            </a:r>
          </a:p>
        </p:txBody>
      </p:sp>
      <p:sp>
        <p:nvSpPr>
          <p:cNvPr id="25" name="Rechthoek 24">
            <a:extLst>
              <a:ext uri="{FF2B5EF4-FFF2-40B4-BE49-F238E27FC236}">
                <a16:creationId xmlns:a16="http://schemas.microsoft.com/office/drawing/2014/main" id="{015A7493-1727-1057-0B68-45CD1B0CCF23}"/>
              </a:ext>
            </a:extLst>
          </p:cNvPr>
          <p:cNvSpPr/>
          <p:nvPr/>
        </p:nvSpPr>
        <p:spPr>
          <a:xfrm>
            <a:off x="11508233" y="6057900"/>
            <a:ext cx="2743200" cy="1709595"/>
          </a:xfrm>
          <a:prstGeom prst="rect">
            <a:avLst/>
          </a:prstGeom>
          <a:solidFill>
            <a:srgbClr val="2E89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t>Gemeente verwerkt persoonsgegevens inclusief OPP en OJA op basis van instemming ouders</a:t>
            </a:r>
          </a:p>
        </p:txBody>
      </p:sp>
    </p:spTree>
    <p:extLst>
      <p:ext uri="{BB962C8B-B14F-4D97-AF65-F5344CB8AC3E}">
        <p14:creationId xmlns:p14="http://schemas.microsoft.com/office/powerpoint/2010/main" val="3987800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3131" y="-58875"/>
            <a:ext cx="7182955" cy="7489993"/>
            <a:chOff x="0" y="0"/>
            <a:chExt cx="7182955" cy="7490003"/>
          </a:xfrm>
        </p:grpSpPr>
        <p:sp>
          <p:nvSpPr>
            <p:cNvPr id="3" name="Freeform 3"/>
            <p:cNvSpPr/>
            <p:nvPr/>
          </p:nvSpPr>
          <p:spPr>
            <a:xfrm>
              <a:off x="2760218" y="3210306"/>
              <a:ext cx="4380611" cy="4216273"/>
            </a:xfrm>
            <a:custGeom>
              <a:avLst/>
              <a:gdLst/>
              <a:ahLst/>
              <a:cxnLst/>
              <a:rect l="l" t="t" r="r" b="b"/>
              <a:pathLst>
                <a:path w="4380611" h="4216273">
                  <a:moveTo>
                    <a:pt x="2954274" y="0"/>
                  </a:moveTo>
                  <a:cubicBezTo>
                    <a:pt x="2608834" y="0"/>
                    <a:pt x="2261997" y="83947"/>
                    <a:pt x="1995678" y="159258"/>
                  </a:cubicBezTo>
                  <a:cubicBezTo>
                    <a:pt x="971423" y="448945"/>
                    <a:pt x="0" y="1180719"/>
                    <a:pt x="120777" y="2324735"/>
                  </a:cubicBezTo>
                  <a:cubicBezTo>
                    <a:pt x="237617" y="3430905"/>
                    <a:pt x="1218565" y="4213480"/>
                    <a:pt x="2232279" y="4216273"/>
                  </a:cubicBezTo>
                  <a:lnTo>
                    <a:pt x="2243074" y="4216273"/>
                  </a:lnTo>
                  <a:cubicBezTo>
                    <a:pt x="2273935" y="4216146"/>
                    <a:pt x="2305177" y="4215384"/>
                    <a:pt x="2336165" y="4213860"/>
                  </a:cubicBezTo>
                  <a:cubicBezTo>
                    <a:pt x="3237738" y="4168521"/>
                    <a:pt x="4380610" y="3017647"/>
                    <a:pt x="4358894" y="1756029"/>
                  </a:cubicBezTo>
                  <a:cubicBezTo>
                    <a:pt x="4334510" y="337312"/>
                    <a:pt x="3647059" y="127"/>
                    <a:pt x="2954528" y="127"/>
                  </a:cubicBezTo>
                  <a:close/>
                </a:path>
              </a:pathLst>
            </a:custGeom>
            <a:solidFill>
              <a:srgbClr val="52B033"/>
            </a:solidFill>
          </p:spPr>
          <p:txBody>
            <a:bodyPr/>
            <a:lstStyle/>
            <a:p>
              <a:endParaRPr lang="nl-NL" noProof="1"/>
            </a:p>
          </p:txBody>
        </p:sp>
        <p:sp>
          <p:nvSpPr>
            <p:cNvPr id="4" name="Freeform 4"/>
            <p:cNvSpPr/>
            <p:nvPr/>
          </p:nvSpPr>
          <p:spPr>
            <a:xfrm>
              <a:off x="63500" y="63500"/>
              <a:ext cx="6784594" cy="7134098"/>
            </a:xfrm>
            <a:custGeom>
              <a:avLst/>
              <a:gdLst/>
              <a:ahLst/>
              <a:cxnLst/>
              <a:rect l="l" t="t" r="r" b="b"/>
              <a:pathLst>
                <a:path w="6784594" h="7134098">
                  <a:moveTo>
                    <a:pt x="0" y="0"/>
                  </a:moveTo>
                  <a:lnTo>
                    <a:pt x="0" y="6305042"/>
                  </a:lnTo>
                  <a:cubicBezTo>
                    <a:pt x="723392" y="6829679"/>
                    <a:pt x="1599311" y="7131685"/>
                    <a:pt x="2487803" y="7134098"/>
                  </a:cubicBezTo>
                  <a:lnTo>
                    <a:pt x="2509393" y="7134098"/>
                  </a:lnTo>
                  <a:cubicBezTo>
                    <a:pt x="2571242" y="7133844"/>
                    <a:pt x="2633599" y="7132320"/>
                    <a:pt x="2695575" y="7129272"/>
                  </a:cubicBezTo>
                  <a:cubicBezTo>
                    <a:pt x="4498594" y="7038721"/>
                    <a:pt x="6784594" y="4736719"/>
                    <a:pt x="6741033" y="2213610"/>
                  </a:cubicBezTo>
                  <a:cubicBezTo>
                    <a:pt x="6724142" y="1242060"/>
                    <a:pt x="6551930" y="524129"/>
                    <a:pt x="6277102" y="0"/>
                  </a:cubicBezTo>
                  <a:close/>
                </a:path>
              </a:pathLst>
            </a:custGeom>
            <a:solidFill>
              <a:srgbClr val="00ABE8"/>
            </a:solidFill>
          </p:spPr>
          <p:txBody>
            <a:bodyPr/>
            <a:lstStyle/>
            <a:p>
              <a:endParaRPr lang="nl-NL" noProof="1"/>
            </a:p>
          </p:txBody>
        </p:sp>
      </p:grpSp>
      <p:grpSp>
        <p:nvGrpSpPr>
          <p:cNvPr id="5" name="Group 5"/>
          <p:cNvGrpSpPr>
            <a:grpSpLocks noChangeAspect="1"/>
          </p:cNvGrpSpPr>
          <p:nvPr/>
        </p:nvGrpSpPr>
        <p:grpSpPr>
          <a:xfrm>
            <a:off x="-99627" y="4628"/>
            <a:ext cx="6741519" cy="7134101"/>
            <a:chOff x="0" y="0"/>
            <a:chExt cx="8988692" cy="9512135"/>
          </a:xfrm>
        </p:grpSpPr>
        <p:sp>
          <p:nvSpPr>
            <p:cNvPr id="6" name="Freeform 6"/>
            <p:cNvSpPr/>
            <p:nvPr/>
          </p:nvSpPr>
          <p:spPr>
            <a:xfrm>
              <a:off x="0" y="0"/>
              <a:ext cx="9045956" cy="9512173"/>
            </a:xfrm>
            <a:custGeom>
              <a:avLst/>
              <a:gdLst/>
              <a:ahLst/>
              <a:cxnLst/>
              <a:rect l="l" t="t" r="r" b="b"/>
              <a:pathLst>
                <a:path w="9045956" h="9512173">
                  <a:moveTo>
                    <a:pt x="0" y="0"/>
                  </a:moveTo>
                  <a:lnTo>
                    <a:pt x="0" y="8406765"/>
                  </a:lnTo>
                  <a:cubicBezTo>
                    <a:pt x="964438" y="9106281"/>
                    <a:pt x="2132457" y="9508998"/>
                    <a:pt x="3317113" y="9512173"/>
                  </a:cubicBezTo>
                  <a:lnTo>
                    <a:pt x="3345815" y="9512173"/>
                  </a:lnTo>
                  <a:cubicBezTo>
                    <a:pt x="3428238" y="9511792"/>
                    <a:pt x="3511423" y="9509760"/>
                    <a:pt x="3593973" y="9505696"/>
                  </a:cubicBezTo>
                  <a:cubicBezTo>
                    <a:pt x="5998083" y="9384919"/>
                    <a:pt x="9045956" y="6315710"/>
                    <a:pt x="8987917" y="2951607"/>
                  </a:cubicBezTo>
                  <a:cubicBezTo>
                    <a:pt x="8965565" y="1656207"/>
                    <a:pt x="8735949" y="698881"/>
                    <a:pt x="8369554" y="127"/>
                  </a:cubicBezTo>
                  <a:close/>
                </a:path>
              </a:pathLst>
            </a:custGeom>
            <a:blipFill>
              <a:blip r:embed="rId2"/>
              <a:stretch>
                <a:fillRect l="-321" t="-237" r="-366" b="-281"/>
              </a:stretch>
            </a:blipFill>
          </p:spPr>
          <p:txBody>
            <a:bodyPr/>
            <a:lstStyle/>
            <a:p>
              <a:endParaRPr lang="nl-NL" noProof="1"/>
            </a:p>
          </p:txBody>
        </p:sp>
      </p:grpSp>
      <p:grpSp>
        <p:nvGrpSpPr>
          <p:cNvPr id="7" name="Group 7"/>
          <p:cNvGrpSpPr>
            <a:grpSpLocks noChangeAspect="1"/>
          </p:cNvGrpSpPr>
          <p:nvPr/>
        </p:nvGrpSpPr>
        <p:grpSpPr>
          <a:xfrm>
            <a:off x="-1918664" y="-1357104"/>
            <a:ext cx="8645309" cy="8559317"/>
            <a:chOff x="0" y="0"/>
            <a:chExt cx="8645309" cy="8559317"/>
          </a:xfrm>
        </p:grpSpPr>
        <p:sp>
          <p:nvSpPr>
            <p:cNvPr id="8" name="Freeform 8"/>
            <p:cNvSpPr/>
            <p:nvPr/>
          </p:nvSpPr>
          <p:spPr>
            <a:xfrm>
              <a:off x="1819021" y="1361693"/>
              <a:ext cx="6784594" cy="7134098"/>
            </a:xfrm>
            <a:custGeom>
              <a:avLst/>
              <a:gdLst/>
              <a:ahLst/>
              <a:cxnLst/>
              <a:rect l="l" t="t" r="r" b="b"/>
              <a:pathLst>
                <a:path w="6784594" h="7134098">
                  <a:moveTo>
                    <a:pt x="0" y="1"/>
                  </a:moveTo>
                  <a:lnTo>
                    <a:pt x="0" y="6305043"/>
                  </a:lnTo>
                  <a:lnTo>
                    <a:pt x="0" y="6305043"/>
                  </a:lnTo>
                  <a:cubicBezTo>
                    <a:pt x="723392" y="6829680"/>
                    <a:pt x="1599311" y="7131686"/>
                    <a:pt x="2487803" y="7134099"/>
                  </a:cubicBezTo>
                  <a:lnTo>
                    <a:pt x="2509393" y="7134099"/>
                  </a:lnTo>
                  <a:cubicBezTo>
                    <a:pt x="2571242" y="7133844"/>
                    <a:pt x="2633599" y="7132320"/>
                    <a:pt x="2695575" y="7129272"/>
                  </a:cubicBezTo>
                  <a:cubicBezTo>
                    <a:pt x="4498594" y="7038721"/>
                    <a:pt x="6784594" y="4736719"/>
                    <a:pt x="6741033" y="2213610"/>
                  </a:cubicBezTo>
                  <a:cubicBezTo>
                    <a:pt x="6724269" y="1242060"/>
                    <a:pt x="6552057" y="524129"/>
                    <a:pt x="6277229" y="0"/>
                  </a:cubicBezTo>
                  <a:close/>
                </a:path>
              </a:pathLst>
            </a:custGeom>
            <a:solidFill>
              <a:srgbClr val="00ABE8"/>
            </a:solidFill>
          </p:spPr>
          <p:txBody>
            <a:bodyPr/>
            <a:lstStyle/>
            <a:p>
              <a:endParaRPr lang="nl-NL" noProof="1"/>
            </a:p>
          </p:txBody>
        </p:sp>
        <p:sp>
          <p:nvSpPr>
            <p:cNvPr id="9" name="Freeform 9"/>
            <p:cNvSpPr/>
            <p:nvPr/>
          </p:nvSpPr>
          <p:spPr>
            <a:xfrm>
              <a:off x="1818894" y="1361694"/>
              <a:ext cx="6325235" cy="6439662"/>
            </a:xfrm>
            <a:custGeom>
              <a:avLst/>
              <a:gdLst/>
              <a:ahLst/>
              <a:cxnLst/>
              <a:rect l="l" t="t" r="r" b="b"/>
              <a:pathLst>
                <a:path w="6325235" h="6439662">
                  <a:moveTo>
                    <a:pt x="5946648" y="0"/>
                  </a:moveTo>
                  <a:cubicBezTo>
                    <a:pt x="6125210" y="456438"/>
                    <a:pt x="6234176" y="1040384"/>
                    <a:pt x="6247004" y="1782064"/>
                  </a:cubicBezTo>
                  <a:lnTo>
                    <a:pt x="6247004" y="1782064"/>
                  </a:lnTo>
                  <a:lnTo>
                    <a:pt x="6247004" y="1782064"/>
                  </a:lnTo>
                  <a:cubicBezTo>
                    <a:pt x="6287897" y="4152011"/>
                    <a:pt x="4139438" y="6313043"/>
                    <a:pt x="2450466" y="6397879"/>
                  </a:cubicBezTo>
                  <a:lnTo>
                    <a:pt x="2450466" y="6397879"/>
                  </a:lnTo>
                  <a:cubicBezTo>
                    <a:pt x="2392426" y="6400800"/>
                    <a:pt x="2333880" y="6402197"/>
                    <a:pt x="2275841" y="6402451"/>
                  </a:cubicBezTo>
                  <a:lnTo>
                    <a:pt x="2255520" y="6402451"/>
                  </a:lnTo>
                  <a:cubicBezTo>
                    <a:pt x="1453897" y="6400292"/>
                    <a:pt x="663194" y="6138164"/>
                    <a:pt x="0" y="5680456"/>
                  </a:cubicBezTo>
                  <a:lnTo>
                    <a:pt x="0" y="5680456"/>
                  </a:lnTo>
                  <a:lnTo>
                    <a:pt x="0" y="5725541"/>
                  </a:lnTo>
                  <a:lnTo>
                    <a:pt x="0" y="5725541"/>
                  </a:lnTo>
                  <a:cubicBezTo>
                    <a:pt x="664972" y="6178550"/>
                    <a:pt x="1454785" y="6437503"/>
                    <a:pt x="2255393" y="6439662"/>
                  </a:cubicBezTo>
                  <a:lnTo>
                    <a:pt x="2255393" y="6439662"/>
                  </a:lnTo>
                  <a:lnTo>
                    <a:pt x="2275713" y="6439662"/>
                  </a:lnTo>
                  <a:lnTo>
                    <a:pt x="2275713" y="6439662"/>
                  </a:lnTo>
                  <a:cubicBezTo>
                    <a:pt x="2334260" y="6439407"/>
                    <a:pt x="2393316" y="6438011"/>
                    <a:pt x="2452117" y="6435090"/>
                  </a:cubicBezTo>
                  <a:lnTo>
                    <a:pt x="2452117" y="6435090"/>
                  </a:lnTo>
                  <a:lnTo>
                    <a:pt x="2452117" y="6435090"/>
                  </a:lnTo>
                  <a:cubicBezTo>
                    <a:pt x="4163187" y="6349111"/>
                    <a:pt x="6325235" y="4169283"/>
                    <a:pt x="6283960" y="1781556"/>
                  </a:cubicBezTo>
                  <a:cubicBezTo>
                    <a:pt x="6271260" y="1043051"/>
                    <a:pt x="6163310" y="458851"/>
                    <a:pt x="5986272" y="127"/>
                  </a:cubicBezTo>
                  <a:close/>
                </a:path>
              </a:pathLst>
            </a:custGeom>
            <a:solidFill>
              <a:srgbClr val="EEB501"/>
            </a:solidFill>
          </p:spPr>
          <p:txBody>
            <a:bodyPr/>
            <a:lstStyle/>
            <a:p>
              <a:endParaRPr lang="nl-NL" noProof="1"/>
            </a:p>
          </p:txBody>
        </p:sp>
        <p:sp>
          <p:nvSpPr>
            <p:cNvPr id="10" name="Freeform 10"/>
            <p:cNvSpPr/>
            <p:nvPr/>
          </p:nvSpPr>
          <p:spPr>
            <a:xfrm>
              <a:off x="1818894" y="1361567"/>
              <a:ext cx="6762750" cy="6689344"/>
            </a:xfrm>
            <a:custGeom>
              <a:avLst/>
              <a:gdLst/>
              <a:ahLst/>
              <a:cxnLst/>
              <a:rect l="l" t="t" r="r" b="b"/>
              <a:pathLst>
                <a:path w="6762750" h="6689344">
                  <a:moveTo>
                    <a:pt x="5422773" y="127"/>
                  </a:moveTo>
                  <a:cubicBezTo>
                    <a:pt x="6001004" y="602361"/>
                    <a:pt x="6401435" y="1388745"/>
                    <a:pt x="6496431" y="2289302"/>
                  </a:cubicBezTo>
                  <a:lnTo>
                    <a:pt x="6496431" y="2289302"/>
                  </a:lnTo>
                  <a:lnTo>
                    <a:pt x="6496431" y="2289302"/>
                  </a:lnTo>
                  <a:cubicBezTo>
                    <a:pt x="6722745" y="4432300"/>
                    <a:pt x="4903343" y="5807329"/>
                    <a:pt x="2974467" y="6352794"/>
                  </a:cubicBezTo>
                  <a:cubicBezTo>
                    <a:pt x="2472690" y="6494653"/>
                    <a:pt x="1820799" y="6652260"/>
                    <a:pt x="1171956" y="6652260"/>
                  </a:cubicBezTo>
                  <a:lnTo>
                    <a:pt x="1171575" y="6652260"/>
                  </a:lnTo>
                  <a:cubicBezTo>
                    <a:pt x="767842" y="6652260"/>
                    <a:pt x="364871" y="6591300"/>
                    <a:pt x="0" y="6426708"/>
                  </a:cubicBezTo>
                  <a:lnTo>
                    <a:pt x="0" y="6426708"/>
                  </a:lnTo>
                  <a:lnTo>
                    <a:pt x="0" y="6467348"/>
                  </a:lnTo>
                  <a:lnTo>
                    <a:pt x="0" y="6467348"/>
                  </a:lnTo>
                  <a:cubicBezTo>
                    <a:pt x="365506" y="6628765"/>
                    <a:pt x="767969" y="6689344"/>
                    <a:pt x="1171575" y="6689344"/>
                  </a:cubicBezTo>
                  <a:lnTo>
                    <a:pt x="1171575" y="6689344"/>
                  </a:lnTo>
                  <a:lnTo>
                    <a:pt x="1171956" y="6689344"/>
                  </a:lnTo>
                  <a:cubicBezTo>
                    <a:pt x="1826133" y="6689344"/>
                    <a:pt x="2481961" y="6530594"/>
                    <a:pt x="2984500" y="6388481"/>
                  </a:cubicBezTo>
                  <a:lnTo>
                    <a:pt x="2984500" y="6388481"/>
                  </a:lnTo>
                  <a:lnTo>
                    <a:pt x="2984500" y="6388481"/>
                  </a:lnTo>
                  <a:cubicBezTo>
                    <a:pt x="4918329" y="5841619"/>
                    <a:pt x="6762750" y="4456557"/>
                    <a:pt x="6533388" y="2285238"/>
                  </a:cubicBezTo>
                  <a:cubicBezTo>
                    <a:pt x="6438646" y="1388618"/>
                    <a:pt x="6044566" y="604393"/>
                    <a:pt x="5474081" y="0"/>
                  </a:cubicBezTo>
                  <a:close/>
                </a:path>
              </a:pathLst>
            </a:custGeom>
            <a:solidFill>
              <a:srgbClr val="FFFFFF"/>
            </a:solidFill>
          </p:spPr>
          <p:txBody>
            <a:bodyPr/>
            <a:lstStyle/>
            <a:p>
              <a:endParaRPr lang="nl-NL" noProof="1"/>
            </a:p>
          </p:txBody>
        </p:sp>
      </p:grpSp>
      <p:grpSp>
        <p:nvGrpSpPr>
          <p:cNvPr id="11" name="Group 11"/>
          <p:cNvGrpSpPr>
            <a:grpSpLocks noChangeAspect="1"/>
          </p:cNvGrpSpPr>
          <p:nvPr/>
        </p:nvGrpSpPr>
        <p:grpSpPr>
          <a:xfrm>
            <a:off x="0" y="8559003"/>
            <a:ext cx="919410" cy="1727997"/>
            <a:chOff x="0" y="0"/>
            <a:chExt cx="919416" cy="1728000"/>
          </a:xfrm>
        </p:grpSpPr>
        <p:sp>
          <p:nvSpPr>
            <p:cNvPr id="12" name="Freeform 12"/>
            <p:cNvSpPr/>
            <p:nvPr/>
          </p:nvSpPr>
          <p:spPr>
            <a:xfrm>
              <a:off x="0" y="508"/>
              <a:ext cx="922401" cy="1727454"/>
            </a:xfrm>
            <a:custGeom>
              <a:avLst/>
              <a:gdLst/>
              <a:ahLst/>
              <a:cxnLst/>
              <a:rect l="l" t="t" r="r" b="b"/>
              <a:pathLst>
                <a:path w="922401" h="1727454">
                  <a:moveTo>
                    <a:pt x="0" y="0"/>
                  </a:moveTo>
                  <a:lnTo>
                    <a:pt x="0" y="1727454"/>
                  </a:lnTo>
                  <a:lnTo>
                    <a:pt x="831088" y="1727454"/>
                  </a:lnTo>
                  <a:cubicBezTo>
                    <a:pt x="890016" y="1558544"/>
                    <a:pt x="922401" y="1379855"/>
                    <a:pt x="919226" y="1197737"/>
                  </a:cubicBezTo>
                  <a:cubicBezTo>
                    <a:pt x="902970" y="256413"/>
                    <a:pt x="458978" y="12827"/>
                    <a:pt x="0" y="0"/>
                  </a:cubicBezTo>
                  <a:close/>
                </a:path>
              </a:pathLst>
            </a:custGeom>
            <a:solidFill>
              <a:srgbClr val="EEB501"/>
            </a:solidFill>
          </p:spPr>
          <p:txBody>
            <a:bodyPr/>
            <a:lstStyle/>
            <a:p>
              <a:endParaRPr lang="nl-NL" noProof="1"/>
            </a:p>
          </p:txBody>
        </p:sp>
      </p:grpSp>
      <p:sp>
        <p:nvSpPr>
          <p:cNvPr id="13" name="TextBox 13"/>
          <p:cNvSpPr txBox="1"/>
          <p:nvPr/>
        </p:nvSpPr>
        <p:spPr>
          <a:xfrm>
            <a:off x="8568534" y="5639891"/>
            <a:ext cx="6806935" cy="718145"/>
          </a:xfrm>
          <a:prstGeom prst="rect">
            <a:avLst/>
          </a:prstGeom>
        </p:spPr>
        <p:txBody>
          <a:bodyPr wrap="square" lIns="0" tIns="0" rIns="0" bIns="0" rtlCol="0" anchor="t">
            <a:spAutoFit/>
          </a:bodyPr>
          <a:lstStyle/>
          <a:p>
            <a:pPr algn="l">
              <a:lnSpc>
                <a:spcPts val="5639"/>
              </a:lnSpc>
            </a:pPr>
            <a:r>
              <a:rPr lang="nl-NL" sz="4699" spc="338" noProof="1">
                <a:solidFill>
                  <a:srgbClr val="243356"/>
                </a:solidFill>
                <a:latin typeface="Chau Philomene"/>
                <a:ea typeface="Chau Philomene"/>
                <a:cs typeface="Chau Philomene"/>
                <a:sym typeface="Chau Philomene"/>
              </a:rPr>
              <a:t>Dank voor je aandacht</a:t>
            </a:r>
          </a:p>
        </p:txBody>
      </p:sp>
      <p:grpSp>
        <p:nvGrpSpPr>
          <p:cNvPr id="14" name="Group 14"/>
          <p:cNvGrpSpPr>
            <a:grpSpLocks noChangeAspect="1"/>
          </p:cNvGrpSpPr>
          <p:nvPr/>
        </p:nvGrpSpPr>
        <p:grpSpPr>
          <a:xfrm>
            <a:off x="0" y="0"/>
            <a:ext cx="6741519" cy="7134101"/>
            <a:chOff x="0" y="0"/>
            <a:chExt cx="8988692" cy="9512135"/>
          </a:xfrm>
        </p:grpSpPr>
        <p:sp>
          <p:nvSpPr>
            <p:cNvPr id="15" name="Freeform 15"/>
            <p:cNvSpPr/>
            <p:nvPr/>
          </p:nvSpPr>
          <p:spPr>
            <a:xfrm>
              <a:off x="0" y="0"/>
              <a:ext cx="9045956" cy="9512173"/>
            </a:xfrm>
            <a:custGeom>
              <a:avLst/>
              <a:gdLst/>
              <a:ahLst/>
              <a:cxnLst/>
              <a:rect l="l" t="t" r="r" b="b"/>
              <a:pathLst>
                <a:path w="9045956" h="9512173">
                  <a:moveTo>
                    <a:pt x="0" y="0"/>
                  </a:moveTo>
                  <a:lnTo>
                    <a:pt x="0" y="8406765"/>
                  </a:lnTo>
                  <a:cubicBezTo>
                    <a:pt x="964438" y="9106281"/>
                    <a:pt x="2132457" y="9508998"/>
                    <a:pt x="3317113" y="9512173"/>
                  </a:cubicBezTo>
                  <a:lnTo>
                    <a:pt x="3345815" y="9512173"/>
                  </a:lnTo>
                  <a:cubicBezTo>
                    <a:pt x="3428238" y="9511792"/>
                    <a:pt x="3511423" y="9509760"/>
                    <a:pt x="3593973" y="9505696"/>
                  </a:cubicBezTo>
                  <a:cubicBezTo>
                    <a:pt x="5998083" y="9384919"/>
                    <a:pt x="9045956" y="6315710"/>
                    <a:pt x="8987917" y="2951607"/>
                  </a:cubicBezTo>
                  <a:cubicBezTo>
                    <a:pt x="8965565" y="1656207"/>
                    <a:pt x="8735949" y="698881"/>
                    <a:pt x="8369554" y="127"/>
                  </a:cubicBezTo>
                  <a:close/>
                </a:path>
              </a:pathLst>
            </a:custGeom>
            <a:blipFill>
              <a:blip r:embed="rId2">
                <a:alphaModFix amt="64000"/>
              </a:blip>
              <a:stretch>
                <a:fillRect l="-321" t="-237" r="-366" b="-281"/>
              </a:stretch>
            </a:blipFill>
          </p:spPr>
          <p:txBody>
            <a:bodyPr/>
            <a:lstStyle/>
            <a:p>
              <a:endParaRPr lang="nl-NL" noProof="1"/>
            </a:p>
          </p:txBody>
        </p:sp>
      </p:grpSp>
      <p:grpSp>
        <p:nvGrpSpPr>
          <p:cNvPr id="16" name="Group 16"/>
          <p:cNvGrpSpPr/>
          <p:nvPr/>
        </p:nvGrpSpPr>
        <p:grpSpPr>
          <a:xfrm>
            <a:off x="14435712" y="480622"/>
            <a:ext cx="3482530" cy="3157582"/>
            <a:chOff x="0" y="0"/>
            <a:chExt cx="4643373" cy="4210110"/>
          </a:xfrm>
        </p:grpSpPr>
        <p:sp>
          <p:nvSpPr>
            <p:cNvPr id="17" name="Freeform 17"/>
            <p:cNvSpPr/>
            <p:nvPr/>
          </p:nvSpPr>
          <p:spPr>
            <a:xfrm>
              <a:off x="1437558" y="3397656"/>
              <a:ext cx="3205815" cy="812454"/>
            </a:xfrm>
            <a:custGeom>
              <a:avLst/>
              <a:gdLst/>
              <a:ahLst/>
              <a:cxnLst/>
              <a:rect l="l" t="t" r="r" b="b"/>
              <a:pathLst>
                <a:path w="3205815" h="812454">
                  <a:moveTo>
                    <a:pt x="0" y="0"/>
                  </a:moveTo>
                  <a:lnTo>
                    <a:pt x="3205815" y="0"/>
                  </a:lnTo>
                  <a:lnTo>
                    <a:pt x="3205815" y="812454"/>
                  </a:lnTo>
                  <a:lnTo>
                    <a:pt x="0" y="8124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8" name="Freeform 18"/>
            <p:cNvSpPr/>
            <p:nvPr/>
          </p:nvSpPr>
          <p:spPr>
            <a:xfrm>
              <a:off x="0" y="1564086"/>
              <a:ext cx="1253009" cy="1227937"/>
            </a:xfrm>
            <a:custGeom>
              <a:avLst/>
              <a:gdLst/>
              <a:ahLst/>
              <a:cxnLst/>
              <a:rect l="l" t="t" r="r" b="b"/>
              <a:pathLst>
                <a:path w="1253009" h="1227937">
                  <a:moveTo>
                    <a:pt x="0" y="0"/>
                  </a:moveTo>
                  <a:lnTo>
                    <a:pt x="1253009" y="0"/>
                  </a:lnTo>
                  <a:lnTo>
                    <a:pt x="1253009" y="1227937"/>
                  </a:lnTo>
                  <a:lnTo>
                    <a:pt x="0" y="1227937"/>
                  </a:lnTo>
                  <a:lnTo>
                    <a:pt x="0" y="0"/>
                  </a:lnTo>
                  <a:close/>
                </a:path>
              </a:pathLst>
            </a:custGeom>
            <a:blipFill>
              <a:blip r:embed="rId5"/>
              <a:stretch>
                <a:fillRect/>
              </a:stretch>
            </a:blipFill>
          </p:spPr>
          <p:txBody>
            <a:bodyPr/>
            <a:lstStyle/>
            <a:p>
              <a:endParaRPr lang="nl-NL" noProof="1"/>
            </a:p>
          </p:txBody>
        </p:sp>
        <p:sp>
          <p:nvSpPr>
            <p:cNvPr id="19" name="Freeform 19"/>
            <p:cNvSpPr/>
            <p:nvPr/>
          </p:nvSpPr>
          <p:spPr>
            <a:xfrm>
              <a:off x="1332155" y="1810997"/>
              <a:ext cx="2887859" cy="853652"/>
            </a:xfrm>
            <a:custGeom>
              <a:avLst/>
              <a:gdLst/>
              <a:ahLst/>
              <a:cxnLst/>
              <a:rect l="l" t="t" r="r" b="b"/>
              <a:pathLst>
                <a:path w="2887859" h="853652">
                  <a:moveTo>
                    <a:pt x="0" y="0"/>
                  </a:moveTo>
                  <a:lnTo>
                    <a:pt x="2887859" y="0"/>
                  </a:lnTo>
                  <a:lnTo>
                    <a:pt x="2887859" y="853652"/>
                  </a:lnTo>
                  <a:lnTo>
                    <a:pt x="0" y="8536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20" name="Freeform 20"/>
            <p:cNvSpPr/>
            <p:nvPr/>
          </p:nvSpPr>
          <p:spPr>
            <a:xfrm>
              <a:off x="1860916" y="0"/>
              <a:ext cx="2359098" cy="1081486"/>
            </a:xfrm>
            <a:custGeom>
              <a:avLst/>
              <a:gdLst/>
              <a:ahLst/>
              <a:cxnLst/>
              <a:rect l="l" t="t" r="r" b="b"/>
              <a:pathLst>
                <a:path w="2359098" h="1081486">
                  <a:moveTo>
                    <a:pt x="0" y="0"/>
                  </a:moveTo>
                  <a:lnTo>
                    <a:pt x="2359098" y="0"/>
                  </a:lnTo>
                  <a:lnTo>
                    <a:pt x="2359098" y="1081486"/>
                  </a:lnTo>
                  <a:lnTo>
                    <a:pt x="0" y="108148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3131" y="-58875"/>
            <a:ext cx="7182955" cy="7489993"/>
            <a:chOff x="0" y="0"/>
            <a:chExt cx="7182955" cy="7490003"/>
          </a:xfrm>
        </p:grpSpPr>
        <p:sp>
          <p:nvSpPr>
            <p:cNvPr id="3" name="Freeform 3"/>
            <p:cNvSpPr/>
            <p:nvPr/>
          </p:nvSpPr>
          <p:spPr>
            <a:xfrm>
              <a:off x="2760218" y="3210306"/>
              <a:ext cx="4380611" cy="4216273"/>
            </a:xfrm>
            <a:custGeom>
              <a:avLst/>
              <a:gdLst/>
              <a:ahLst/>
              <a:cxnLst/>
              <a:rect l="l" t="t" r="r" b="b"/>
              <a:pathLst>
                <a:path w="4380611" h="4216273">
                  <a:moveTo>
                    <a:pt x="2954274" y="0"/>
                  </a:moveTo>
                  <a:cubicBezTo>
                    <a:pt x="2608834" y="0"/>
                    <a:pt x="2261997" y="83947"/>
                    <a:pt x="1995678" y="159258"/>
                  </a:cubicBezTo>
                  <a:cubicBezTo>
                    <a:pt x="971423" y="448945"/>
                    <a:pt x="0" y="1180719"/>
                    <a:pt x="120777" y="2324735"/>
                  </a:cubicBezTo>
                  <a:cubicBezTo>
                    <a:pt x="237617" y="3430905"/>
                    <a:pt x="1218565" y="4213480"/>
                    <a:pt x="2232279" y="4216273"/>
                  </a:cubicBezTo>
                  <a:lnTo>
                    <a:pt x="2243074" y="4216273"/>
                  </a:lnTo>
                  <a:cubicBezTo>
                    <a:pt x="2273935" y="4216146"/>
                    <a:pt x="2305177" y="4215384"/>
                    <a:pt x="2336165" y="4213860"/>
                  </a:cubicBezTo>
                  <a:cubicBezTo>
                    <a:pt x="3237738" y="4168521"/>
                    <a:pt x="4380610" y="3017647"/>
                    <a:pt x="4358894" y="1756029"/>
                  </a:cubicBezTo>
                  <a:cubicBezTo>
                    <a:pt x="4334510" y="337312"/>
                    <a:pt x="3647059" y="127"/>
                    <a:pt x="2954528" y="127"/>
                  </a:cubicBezTo>
                  <a:close/>
                </a:path>
              </a:pathLst>
            </a:custGeom>
            <a:solidFill>
              <a:srgbClr val="52B033"/>
            </a:solidFill>
          </p:spPr>
          <p:txBody>
            <a:bodyPr/>
            <a:lstStyle/>
            <a:p>
              <a:endParaRPr lang="nl-NL" noProof="1"/>
            </a:p>
          </p:txBody>
        </p:sp>
        <p:sp>
          <p:nvSpPr>
            <p:cNvPr id="4" name="Freeform 4"/>
            <p:cNvSpPr/>
            <p:nvPr/>
          </p:nvSpPr>
          <p:spPr>
            <a:xfrm>
              <a:off x="63500" y="63500"/>
              <a:ext cx="6784594" cy="7134098"/>
            </a:xfrm>
            <a:custGeom>
              <a:avLst/>
              <a:gdLst/>
              <a:ahLst/>
              <a:cxnLst/>
              <a:rect l="l" t="t" r="r" b="b"/>
              <a:pathLst>
                <a:path w="6784594" h="7134098">
                  <a:moveTo>
                    <a:pt x="0" y="0"/>
                  </a:moveTo>
                  <a:lnTo>
                    <a:pt x="0" y="6305042"/>
                  </a:lnTo>
                  <a:cubicBezTo>
                    <a:pt x="723392" y="6829679"/>
                    <a:pt x="1599311" y="7131685"/>
                    <a:pt x="2487803" y="7134098"/>
                  </a:cubicBezTo>
                  <a:lnTo>
                    <a:pt x="2509393" y="7134098"/>
                  </a:lnTo>
                  <a:cubicBezTo>
                    <a:pt x="2571242" y="7133844"/>
                    <a:pt x="2633599" y="7132320"/>
                    <a:pt x="2695575" y="7129272"/>
                  </a:cubicBezTo>
                  <a:cubicBezTo>
                    <a:pt x="4498594" y="7038721"/>
                    <a:pt x="6784594" y="4736719"/>
                    <a:pt x="6741033" y="2213610"/>
                  </a:cubicBezTo>
                  <a:cubicBezTo>
                    <a:pt x="6724142" y="1242060"/>
                    <a:pt x="6551930" y="524129"/>
                    <a:pt x="6277102" y="0"/>
                  </a:cubicBezTo>
                  <a:close/>
                </a:path>
              </a:pathLst>
            </a:custGeom>
            <a:solidFill>
              <a:srgbClr val="00ABE8"/>
            </a:solidFill>
          </p:spPr>
          <p:txBody>
            <a:bodyPr/>
            <a:lstStyle/>
            <a:p>
              <a:endParaRPr lang="nl-NL" noProof="1"/>
            </a:p>
          </p:txBody>
        </p:sp>
      </p:grpSp>
      <p:grpSp>
        <p:nvGrpSpPr>
          <p:cNvPr id="5" name="Group 5"/>
          <p:cNvGrpSpPr>
            <a:grpSpLocks noChangeAspect="1"/>
          </p:cNvGrpSpPr>
          <p:nvPr/>
        </p:nvGrpSpPr>
        <p:grpSpPr>
          <a:xfrm>
            <a:off x="-99627" y="4628"/>
            <a:ext cx="6741519" cy="7134101"/>
            <a:chOff x="0" y="0"/>
            <a:chExt cx="8988692" cy="9512135"/>
          </a:xfrm>
        </p:grpSpPr>
        <p:sp>
          <p:nvSpPr>
            <p:cNvPr id="6" name="Freeform 6"/>
            <p:cNvSpPr/>
            <p:nvPr/>
          </p:nvSpPr>
          <p:spPr>
            <a:xfrm>
              <a:off x="0" y="0"/>
              <a:ext cx="9045956" cy="9512173"/>
            </a:xfrm>
            <a:custGeom>
              <a:avLst/>
              <a:gdLst/>
              <a:ahLst/>
              <a:cxnLst/>
              <a:rect l="l" t="t" r="r" b="b"/>
              <a:pathLst>
                <a:path w="9045956" h="9512173">
                  <a:moveTo>
                    <a:pt x="0" y="0"/>
                  </a:moveTo>
                  <a:lnTo>
                    <a:pt x="0" y="8406765"/>
                  </a:lnTo>
                  <a:cubicBezTo>
                    <a:pt x="964438" y="9106281"/>
                    <a:pt x="2132457" y="9508998"/>
                    <a:pt x="3317113" y="9512173"/>
                  </a:cubicBezTo>
                  <a:lnTo>
                    <a:pt x="3345815" y="9512173"/>
                  </a:lnTo>
                  <a:cubicBezTo>
                    <a:pt x="3428238" y="9511792"/>
                    <a:pt x="3511423" y="9509760"/>
                    <a:pt x="3593973" y="9505696"/>
                  </a:cubicBezTo>
                  <a:cubicBezTo>
                    <a:pt x="5998083" y="9384919"/>
                    <a:pt x="9045956" y="6315710"/>
                    <a:pt x="8987917" y="2951607"/>
                  </a:cubicBezTo>
                  <a:cubicBezTo>
                    <a:pt x="8965565" y="1656207"/>
                    <a:pt x="8735949" y="698881"/>
                    <a:pt x="8369554" y="127"/>
                  </a:cubicBezTo>
                  <a:close/>
                </a:path>
              </a:pathLst>
            </a:custGeom>
            <a:blipFill>
              <a:blip r:embed="rId2"/>
              <a:stretch>
                <a:fillRect l="-321" t="-237" r="-366" b="-281"/>
              </a:stretch>
            </a:blipFill>
          </p:spPr>
          <p:txBody>
            <a:bodyPr/>
            <a:lstStyle/>
            <a:p>
              <a:endParaRPr lang="nl-NL" noProof="1"/>
            </a:p>
          </p:txBody>
        </p:sp>
      </p:grpSp>
      <p:grpSp>
        <p:nvGrpSpPr>
          <p:cNvPr id="7" name="Group 7"/>
          <p:cNvGrpSpPr>
            <a:grpSpLocks noChangeAspect="1"/>
          </p:cNvGrpSpPr>
          <p:nvPr/>
        </p:nvGrpSpPr>
        <p:grpSpPr>
          <a:xfrm>
            <a:off x="-1918664" y="-1357104"/>
            <a:ext cx="8645309" cy="8559317"/>
            <a:chOff x="0" y="0"/>
            <a:chExt cx="8645309" cy="8559317"/>
          </a:xfrm>
        </p:grpSpPr>
        <p:sp>
          <p:nvSpPr>
            <p:cNvPr id="8" name="Freeform 8"/>
            <p:cNvSpPr/>
            <p:nvPr/>
          </p:nvSpPr>
          <p:spPr>
            <a:xfrm>
              <a:off x="1819021" y="1361693"/>
              <a:ext cx="6784594" cy="7134098"/>
            </a:xfrm>
            <a:custGeom>
              <a:avLst/>
              <a:gdLst/>
              <a:ahLst/>
              <a:cxnLst/>
              <a:rect l="l" t="t" r="r" b="b"/>
              <a:pathLst>
                <a:path w="6784594" h="7134098">
                  <a:moveTo>
                    <a:pt x="0" y="1"/>
                  </a:moveTo>
                  <a:lnTo>
                    <a:pt x="0" y="6305043"/>
                  </a:lnTo>
                  <a:lnTo>
                    <a:pt x="0" y="6305043"/>
                  </a:lnTo>
                  <a:cubicBezTo>
                    <a:pt x="723392" y="6829680"/>
                    <a:pt x="1599311" y="7131686"/>
                    <a:pt x="2487803" y="7134099"/>
                  </a:cubicBezTo>
                  <a:lnTo>
                    <a:pt x="2509393" y="7134099"/>
                  </a:lnTo>
                  <a:cubicBezTo>
                    <a:pt x="2571242" y="7133844"/>
                    <a:pt x="2633599" y="7132320"/>
                    <a:pt x="2695575" y="7129272"/>
                  </a:cubicBezTo>
                  <a:cubicBezTo>
                    <a:pt x="4498594" y="7038721"/>
                    <a:pt x="6784594" y="4736719"/>
                    <a:pt x="6741033" y="2213610"/>
                  </a:cubicBezTo>
                  <a:cubicBezTo>
                    <a:pt x="6724269" y="1242060"/>
                    <a:pt x="6552057" y="524129"/>
                    <a:pt x="6277229" y="0"/>
                  </a:cubicBezTo>
                  <a:close/>
                </a:path>
              </a:pathLst>
            </a:custGeom>
            <a:solidFill>
              <a:srgbClr val="00ABE8"/>
            </a:solidFill>
          </p:spPr>
          <p:txBody>
            <a:bodyPr/>
            <a:lstStyle/>
            <a:p>
              <a:endParaRPr lang="nl-NL" noProof="1"/>
            </a:p>
          </p:txBody>
        </p:sp>
        <p:sp>
          <p:nvSpPr>
            <p:cNvPr id="9" name="Freeform 9"/>
            <p:cNvSpPr/>
            <p:nvPr/>
          </p:nvSpPr>
          <p:spPr>
            <a:xfrm>
              <a:off x="1818894" y="1361694"/>
              <a:ext cx="6325235" cy="6439662"/>
            </a:xfrm>
            <a:custGeom>
              <a:avLst/>
              <a:gdLst/>
              <a:ahLst/>
              <a:cxnLst/>
              <a:rect l="l" t="t" r="r" b="b"/>
              <a:pathLst>
                <a:path w="6325235" h="6439662">
                  <a:moveTo>
                    <a:pt x="5946648" y="0"/>
                  </a:moveTo>
                  <a:cubicBezTo>
                    <a:pt x="6125210" y="456438"/>
                    <a:pt x="6234176" y="1040384"/>
                    <a:pt x="6247004" y="1782064"/>
                  </a:cubicBezTo>
                  <a:lnTo>
                    <a:pt x="6247004" y="1782064"/>
                  </a:lnTo>
                  <a:lnTo>
                    <a:pt x="6247004" y="1782064"/>
                  </a:lnTo>
                  <a:cubicBezTo>
                    <a:pt x="6287897" y="4152011"/>
                    <a:pt x="4139438" y="6313043"/>
                    <a:pt x="2450466" y="6397879"/>
                  </a:cubicBezTo>
                  <a:lnTo>
                    <a:pt x="2450466" y="6397879"/>
                  </a:lnTo>
                  <a:cubicBezTo>
                    <a:pt x="2392426" y="6400800"/>
                    <a:pt x="2333880" y="6402197"/>
                    <a:pt x="2275841" y="6402451"/>
                  </a:cubicBezTo>
                  <a:lnTo>
                    <a:pt x="2255520" y="6402451"/>
                  </a:lnTo>
                  <a:cubicBezTo>
                    <a:pt x="1453897" y="6400292"/>
                    <a:pt x="663194" y="6138164"/>
                    <a:pt x="0" y="5680456"/>
                  </a:cubicBezTo>
                  <a:lnTo>
                    <a:pt x="0" y="5680456"/>
                  </a:lnTo>
                  <a:lnTo>
                    <a:pt x="0" y="5725541"/>
                  </a:lnTo>
                  <a:lnTo>
                    <a:pt x="0" y="5725541"/>
                  </a:lnTo>
                  <a:cubicBezTo>
                    <a:pt x="664972" y="6178550"/>
                    <a:pt x="1454785" y="6437503"/>
                    <a:pt x="2255393" y="6439662"/>
                  </a:cubicBezTo>
                  <a:lnTo>
                    <a:pt x="2255393" y="6439662"/>
                  </a:lnTo>
                  <a:lnTo>
                    <a:pt x="2275713" y="6439662"/>
                  </a:lnTo>
                  <a:lnTo>
                    <a:pt x="2275713" y="6439662"/>
                  </a:lnTo>
                  <a:cubicBezTo>
                    <a:pt x="2334260" y="6439407"/>
                    <a:pt x="2393316" y="6438011"/>
                    <a:pt x="2452117" y="6435090"/>
                  </a:cubicBezTo>
                  <a:lnTo>
                    <a:pt x="2452117" y="6435090"/>
                  </a:lnTo>
                  <a:lnTo>
                    <a:pt x="2452117" y="6435090"/>
                  </a:lnTo>
                  <a:cubicBezTo>
                    <a:pt x="4163187" y="6349111"/>
                    <a:pt x="6325235" y="4169283"/>
                    <a:pt x="6283960" y="1781556"/>
                  </a:cubicBezTo>
                  <a:cubicBezTo>
                    <a:pt x="6271260" y="1043051"/>
                    <a:pt x="6163310" y="458851"/>
                    <a:pt x="5986272" y="127"/>
                  </a:cubicBezTo>
                  <a:close/>
                </a:path>
              </a:pathLst>
            </a:custGeom>
            <a:solidFill>
              <a:srgbClr val="EEB501"/>
            </a:solidFill>
          </p:spPr>
          <p:txBody>
            <a:bodyPr/>
            <a:lstStyle/>
            <a:p>
              <a:endParaRPr lang="nl-NL" noProof="1"/>
            </a:p>
          </p:txBody>
        </p:sp>
        <p:sp>
          <p:nvSpPr>
            <p:cNvPr id="10" name="Freeform 10"/>
            <p:cNvSpPr/>
            <p:nvPr/>
          </p:nvSpPr>
          <p:spPr>
            <a:xfrm>
              <a:off x="1818894" y="1361567"/>
              <a:ext cx="6762750" cy="6689344"/>
            </a:xfrm>
            <a:custGeom>
              <a:avLst/>
              <a:gdLst/>
              <a:ahLst/>
              <a:cxnLst/>
              <a:rect l="l" t="t" r="r" b="b"/>
              <a:pathLst>
                <a:path w="6762750" h="6689344">
                  <a:moveTo>
                    <a:pt x="5422773" y="127"/>
                  </a:moveTo>
                  <a:cubicBezTo>
                    <a:pt x="6001004" y="602361"/>
                    <a:pt x="6401435" y="1388745"/>
                    <a:pt x="6496431" y="2289302"/>
                  </a:cubicBezTo>
                  <a:lnTo>
                    <a:pt x="6496431" y="2289302"/>
                  </a:lnTo>
                  <a:lnTo>
                    <a:pt x="6496431" y="2289302"/>
                  </a:lnTo>
                  <a:cubicBezTo>
                    <a:pt x="6722745" y="4432300"/>
                    <a:pt x="4903343" y="5807329"/>
                    <a:pt x="2974467" y="6352794"/>
                  </a:cubicBezTo>
                  <a:cubicBezTo>
                    <a:pt x="2472690" y="6494653"/>
                    <a:pt x="1820799" y="6652260"/>
                    <a:pt x="1171956" y="6652260"/>
                  </a:cubicBezTo>
                  <a:lnTo>
                    <a:pt x="1171575" y="6652260"/>
                  </a:lnTo>
                  <a:cubicBezTo>
                    <a:pt x="767842" y="6652260"/>
                    <a:pt x="364871" y="6591300"/>
                    <a:pt x="0" y="6426708"/>
                  </a:cubicBezTo>
                  <a:lnTo>
                    <a:pt x="0" y="6426708"/>
                  </a:lnTo>
                  <a:lnTo>
                    <a:pt x="0" y="6467348"/>
                  </a:lnTo>
                  <a:lnTo>
                    <a:pt x="0" y="6467348"/>
                  </a:lnTo>
                  <a:cubicBezTo>
                    <a:pt x="365506" y="6628765"/>
                    <a:pt x="767969" y="6689344"/>
                    <a:pt x="1171575" y="6689344"/>
                  </a:cubicBezTo>
                  <a:lnTo>
                    <a:pt x="1171575" y="6689344"/>
                  </a:lnTo>
                  <a:lnTo>
                    <a:pt x="1171956" y="6689344"/>
                  </a:lnTo>
                  <a:cubicBezTo>
                    <a:pt x="1826133" y="6689344"/>
                    <a:pt x="2481961" y="6530594"/>
                    <a:pt x="2984500" y="6388481"/>
                  </a:cubicBezTo>
                  <a:lnTo>
                    <a:pt x="2984500" y="6388481"/>
                  </a:lnTo>
                  <a:lnTo>
                    <a:pt x="2984500" y="6388481"/>
                  </a:lnTo>
                  <a:cubicBezTo>
                    <a:pt x="4918329" y="5841619"/>
                    <a:pt x="6762750" y="4456557"/>
                    <a:pt x="6533388" y="2285238"/>
                  </a:cubicBezTo>
                  <a:cubicBezTo>
                    <a:pt x="6438646" y="1388618"/>
                    <a:pt x="6044566" y="604393"/>
                    <a:pt x="5474081" y="0"/>
                  </a:cubicBezTo>
                  <a:close/>
                </a:path>
              </a:pathLst>
            </a:custGeom>
            <a:solidFill>
              <a:srgbClr val="FFFFFF"/>
            </a:solidFill>
          </p:spPr>
          <p:txBody>
            <a:bodyPr/>
            <a:lstStyle/>
            <a:p>
              <a:endParaRPr lang="nl-NL" noProof="1"/>
            </a:p>
          </p:txBody>
        </p:sp>
      </p:grpSp>
      <p:grpSp>
        <p:nvGrpSpPr>
          <p:cNvPr id="11" name="Group 11"/>
          <p:cNvGrpSpPr>
            <a:grpSpLocks noChangeAspect="1"/>
          </p:cNvGrpSpPr>
          <p:nvPr/>
        </p:nvGrpSpPr>
        <p:grpSpPr>
          <a:xfrm>
            <a:off x="0" y="8559003"/>
            <a:ext cx="919410" cy="1727997"/>
            <a:chOff x="0" y="0"/>
            <a:chExt cx="919416" cy="1728000"/>
          </a:xfrm>
        </p:grpSpPr>
        <p:sp>
          <p:nvSpPr>
            <p:cNvPr id="12" name="Freeform 12"/>
            <p:cNvSpPr/>
            <p:nvPr/>
          </p:nvSpPr>
          <p:spPr>
            <a:xfrm>
              <a:off x="0" y="508"/>
              <a:ext cx="922401" cy="1727454"/>
            </a:xfrm>
            <a:custGeom>
              <a:avLst/>
              <a:gdLst/>
              <a:ahLst/>
              <a:cxnLst/>
              <a:rect l="l" t="t" r="r" b="b"/>
              <a:pathLst>
                <a:path w="922401" h="1727454">
                  <a:moveTo>
                    <a:pt x="0" y="0"/>
                  </a:moveTo>
                  <a:lnTo>
                    <a:pt x="0" y="1727454"/>
                  </a:lnTo>
                  <a:lnTo>
                    <a:pt x="831088" y="1727454"/>
                  </a:lnTo>
                  <a:cubicBezTo>
                    <a:pt x="890016" y="1558544"/>
                    <a:pt x="922401" y="1379855"/>
                    <a:pt x="919226" y="1197737"/>
                  </a:cubicBezTo>
                  <a:cubicBezTo>
                    <a:pt x="902970" y="256413"/>
                    <a:pt x="458978" y="12827"/>
                    <a:pt x="0" y="0"/>
                  </a:cubicBezTo>
                  <a:close/>
                </a:path>
              </a:pathLst>
            </a:custGeom>
            <a:solidFill>
              <a:srgbClr val="EEB501"/>
            </a:solidFill>
          </p:spPr>
          <p:txBody>
            <a:bodyPr/>
            <a:lstStyle/>
            <a:p>
              <a:endParaRPr lang="nl-NL" noProof="1"/>
            </a:p>
          </p:txBody>
        </p:sp>
      </p:grpSp>
      <p:sp>
        <p:nvSpPr>
          <p:cNvPr id="13" name="Freeform 13"/>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4" name="Freeform 14"/>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5" name="Freeform 15"/>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6" name="Freeform 16"/>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nvGrpSpPr>
          <p:cNvPr id="17" name="Group 17"/>
          <p:cNvGrpSpPr/>
          <p:nvPr/>
        </p:nvGrpSpPr>
        <p:grpSpPr>
          <a:xfrm>
            <a:off x="7703221" y="525820"/>
            <a:ext cx="9752561" cy="1115053"/>
            <a:chOff x="0" y="0"/>
            <a:chExt cx="2251952" cy="293676"/>
          </a:xfrm>
        </p:grpSpPr>
        <p:sp>
          <p:nvSpPr>
            <p:cNvPr id="18" name="Freeform 18"/>
            <p:cNvSpPr/>
            <p:nvPr/>
          </p:nvSpPr>
          <p:spPr>
            <a:xfrm>
              <a:off x="0" y="0"/>
              <a:ext cx="2251952" cy="293677"/>
            </a:xfrm>
            <a:custGeom>
              <a:avLst/>
              <a:gdLst/>
              <a:ahLst/>
              <a:cxnLst/>
              <a:rect l="l" t="t" r="r" b="b"/>
              <a:pathLst>
                <a:path w="2251952" h="293677">
                  <a:moveTo>
                    <a:pt x="0" y="0"/>
                  </a:moveTo>
                  <a:lnTo>
                    <a:pt x="2251952" y="0"/>
                  </a:lnTo>
                  <a:lnTo>
                    <a:pt x="2251952" y="293677"/>
                  </a:lnTo>
                  <a:lnTo>
                    <a:pt x="0" y="293677"/>
                  </a:lnTo>
                  <a:close/>
                </a:path>
              </a:pathLst>
            </a:custGeom>
            <a:solidFill>
              <a:srgbClr val="212E4F"/>
            </a:solidFill>
          </p:spPr>
          <p:txBody>
            <a:bodyPr/>
            <a:lstStyle/>
            <a:p>
              <a:endParaRPr lang="nl-NL" noProof="1"/>
            </a:p>
          </p:txBody>
        </p:sp>
        <p:sp>
          <p:nvSpPr>
            <p:cNvPr id="19" name="TextBox 19"/>
            <p:cNvSpPr txBox="1"/>
            <p:nvPr/>
          </p:nvSpPr>
          <p:spPr>
            <a:xfrm>
              <a:off x="0" y="-95250"/>
              <a:ext cx="2251952" cy="388926"/>
            </a:xfrm>
            <a:prstGeom prst="rect">
              <a:avLst/>
            </a:prstGeom>
          </p:spPr>
          <p:txBody>
            <a:bodyPr lIns="50800" tIns="50800" rIns="50800" bIns="50800" rtlCol="0" anchor="ctr"/>
            <a:lstStyle/>
            <a:p>
              <a:pPr algn="ctr">
                <a:lnSpc>
                  <a:spcPts val="3927"/>
                </a:lnSpc>
              </a:pPr>
              <a:endParaRPr lang="nl-NL" noProof="1"/>
            </a:p>
          </p:txBody>
        </p:sp>
      </p:grpSp>
      <p:sp>
        <p:nvSpPr>
          <p:cNvPr id="20" name="TextBox 20"/>
          <p:cNvSpPr txBox="1"/>
          <p:nvPr/>
        </p:nvSpPr>
        <p:spPr>
          <a:xfrm>
            <a:off x="7968379" y="1962878"/>
            <a:ext cx="9669087" cy="6771084"/>
          </a:xfrm>
          <a:prstGeom prst="rect">
            <a:avLst/>
          </a:prstGeom>
        </p:spPr>
        <p:txBody>
          <a:bodyPr wrap="square" lIns="0" tIns="0" rIns="0" bIns="0" rtlCol="0" anchor="t">
            <a:spAutoFit/>
          </a:bodyPr>
          <a:lstStyle/>
          <a:p>
            <a:pPr marL="798825" lvl="1" indent="-399412">
              <a:lnSpc>
                <a:spcPts val="4439"/>
              </a:lnSpc>
              <a:buFontTx/>
              <a:buAutoNum type="arabicPeriod"/>
            </a:pPr>
            <a:r>
              <a:rPr lang="nl-NL" sz="3699" spc="266" noProof="1">
                <a:solidFill>
                  <a:srgbClr val="243356"/>
                </a:solidFill>
                <a:latin typeface="Chau Philomene"/>
                <a:ea typeface="Chau Philomene"/>
                <a:cs typeface="Chau Philomene"/>
                <a:sym typeface="Chau Philomene"/>
              </a:rPr>
              <a:t>Samenwerking = doel afwegingskader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Wat houdt OJA-samenwerking in?</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Beschikbare instrumenten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Opbouw afwegingskader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Podcasts</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Werkwijze OJA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Aandachtspunten voor samenwerking</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Don’ts in het arrangeren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Opschalingsroute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Praatplaat OJA </a:t>
            </a:r>
          </a:p>
          <a:p>
            <a:pPr marL="798825" lvl="1" indent="-399412" algn="l">
              <a:lnSpc>
                <a:spcPts val="4439"/>
              </a:lnSpc>
              <a:buAutoNum type="arabicPeriod"/>
            </a:pPr>
            <a:r>
              <a:rPr lang="nl-NL" sz="3699" spc="266" noProof="1">
                <a:solidFill>
                  <a:srgbClr val="243356"/>
                </a:solidFill>
                <a:latin typeface="Chau Philomene"/>
                <a:ea typeface="Chau Philomene"/>
                <a:cs typeface="Chau Philomene"/>
                <a:sym typeface="Chau Philomene"/>
              </a:rPr>
              <a:t>Privacy afspraken </a:t>
            </a:r>
          </a:p>
          <a:p>
            <a:pPr marL="798825" lvl="1" indent="-399412" algn="l">
              <a:lnSpc>
                <a:spcPts val="4439"/>
              </a:lnSpc>
              <a:buAutoNum type="arabicPeriod"/>
            </a:pPr>
            <a:endParaRPr lang="nl-NL" sz="3699" spc="266" noProof="1">
              <a:solidFill>
                <a:srgbClr val="243356"/>
              </a:solidFill>
              <a:latin typeface="Chau Philomene"/>
              <a:ea typeface="Chau Philomene"/>
              <a:cs typeface="Chau Philomene"/>
              <a:sym typeface="Chau Philomene"/>
            </a:endParaRPr>
          </a:p>
        </p:txBody>
      </p:sp>
      <p:sp>
        <p:nvSpPr>
          <p:cNvPr id="21" name="TextBox 21"/>
          <p:cNvSpPr txBox="1"/>
          <p:nvPr/>
        </p:nvSpPr>
        <p:spPr>
          <a:xfrm>
            <a:off x="8162719" y="894352"/>
            <a:ext cx="947474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Opbouw van de presentatie</a:t>
            </a:r>
          </a:p>
        </p:txBody>
      </p:sp>
      <p:grpSp>
        <p:nvGrpSpPr>
          <p:cNvPr id="23" name="Group 15">
            <a:extLst>
              <a:ext uri="{FF2B5EF4-FFF2-40B4-BE49-F238E27FC236}">
                <a16:creationId xmlns:a16="http://schemas.microsoft.com/office/drawing/2014/main" id="{F31F0817-4B86-9FBF-A789-05920221404E}"/>
              </a:ext>
            </a:extLst>
          </p:cNvPr>
          <p:cNvGrpSpPr/>
          <p:nvPr/>
        </p:nvGrpSpPr>
        <p:grpSpPr>
          <a:xfrm>
            <a:off x="836543" y="9087496"/>
            <a:ext cx="944019" cy="935951"/>
            <a:chOff x="0" y="0"/>
            <a:chExt cx="1258693" cy="1247934"/>
          </a:xfrm>
        </p:grpSpPr>
        <p:sp>
          <p:nvSpPr>
            <p:cNvPr id="24" name="Freeform 16">
              <a:extLst>
                <a:ext uri="{FF2B5EF4-FFF2-40B4-BE49-F238E27FC236}">
                  <a16:creationId xmlns:a16="http://schemas.microsoft.com/office/drawing/2014/main" id="{00F70057-91B3-646C-3CB4-271DC8836236}"/>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25" name="TextBox 17">
              <a:extLst>
                <a:ext uri="{FF2B5EF4-FFF2-40B4-BE49-F238E27FC236}">
                  <a16:creationId xmlns:a16="http://schemas.microsoft.com/office/drawing/2014/main" id="{B856B1FA-962F-ACC4-4CC7-6A692C7B3DC8}"/>
                </a:ext>
              </a:extLst>
            </p:cNvPr>
            <p:cNvSpPr txBox="1"/>
            <p:nvPr/>
          </p:nvSpPr>
          <p:spPr>
            <a:xfrm>
              <a:off x="530598" y="371362"/>
              <a:ext cx="197617" cy="475571"/>
            </a:xfrm>
            <a:prstGeom prst="rect">
              <a:avLst/>
            </a:prstGeom>
          </p:spPr>
          <p:txBody>
            <a:bodyPr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2</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10800000">
            <a:off x="-3471146" y="-2254899"/>
            <a:ext cx="7741213" cy="7682251"/>
            <a:chOff x="0" y="0"/>
            <a:chExt cx="5798820" cy="5754649"/>
          </a:xfrm>
        </p:grpSpPr>
        <p:sp>
          <p:nvSpPr>
            <p:cNvPr id="3" name="Freeform 3"/>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p:cNvGrpSpPr/>
          <p:nvPr/>
        </p:nvGrpSpPr>
        <p:grpSpPr>
          <a:xfrm>
            <a:off x="750887" y="1028700"/>
            <a:ext cx="10956451" cy="1115053"/>
            <a:chOff x="0" y="0"/>
            <a:chExt cx="2885650" cy="293676"/>
          </a:xfrm>
        </p:grpSpPr>
        <p:sp>
          <p:nvSpPr>
            <p:cNvPr id="5" name="Freeform 5"/>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Samenwerking = doel afwegingskader</a:t>
            </a:r>
          </a:p>
        </p:txBody>
      </p:sp>
      <p:sp>
        <p:nvSpPr>
          <p:cNvPr id="9" name="Freeform 9"/>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0" name="Freeform 10"/>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1" name="Freeform 11"/>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2" name="Freeform 12"/>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nvGrpSpPr>
          <p:cNvPr id="15" name="Group 15"/>
          <p:cNvGrpSpPr/>
          <p:nvPr/>
        </p:nvGrpSpPr>
        <p:grpSpPr>
          <a:xfrm>
            <a:off x="362352" y="9102494"/>
            <a:ext cx="944019" cy="935951"/>
            <a:chOff x="0" y="0"/>
            <a:chExt cx="1258693" cy="1247934"/>
          </a:xfrm>
        </p:grpSpPr>
        <p:sp>
          <p:nvSpPr>
            <p:cNvPr id="16" name="Freeform 16"/>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p:cNvSpPr txBox="1"/>
            <p:nvPr/>
          </p:nvSpPr>
          <p:spPr>
            <a:xfrm flipH="1">
              <a:off x="518047" y="348349"/>
              <a:ext cx="103465" cy="478508"/>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3</a:t>
              </a:r>
            </a:p>
          </p:txBody>
        </p:sp>
      </p:grpSp>
      <p:pic>
        <p:nvPicPr>
          <p:cNvPr id="22" name="Afbeelding 21">
            <a:extLst>
              <a:ext uri="{FF2B5EF4-FFF2-40B4-BE49-F238E27FC236}">
                <a16:creationId xmlns:a16="http://schemas.microsoft.com/office/drawing/2014/main" id="{EFECEE86-DBDA-D76E-DBA5-149E1BD69E3C}"/>
              </a:ext>
            </a:extLst>
          </p:cNvPr>
          <p:cNvPicPr>
            <a:picLocks noChangeAspect="1"/>
          </p:cNvPicPr>
          <p:nvPr/>
        </p:nvPicPr>
        <p:blipFill>
          <a:blip r:embed="rId11"/>
          <a:stretch>
            <a:fillRect/>
          </a:stretch>
        </p:blipFill>
        <p:spPr>
          <a:xfrm>
            <a:off x="8105733" y="2306398"/>
            <a:ext cx="7647083" cy="2865909"/>
          </a:xfrm>
          <a:prstGeom prst="rect">
            <a:avLst/>
          </a:prstGeom>
        </p:spPr>
      </p:pic>
      <p:pic>
        <p:nvPicPr>
          <p:cNvPr id="23" name="Afbeelding 22">
            <a:extLst>
              <a:ext uri="{FF2B5EF4-FFF2-40B4-BE49-F238E27FC236}">
                <a16:creationId xmlns:a16="http://schemas.microsoft.com/office/drawing/2014/main" id="{3AAC10E6-3513-ADA5-C573-16893BBA7E7C}"/>
              </a:ext>
            </a:extLst>
          </p:cNvPr>
          <p:cNvPicPr>
            <a:picLocks noChangeAspect="1"/>
          </p:cNvPicPr>
          <p:nvPr/>
        </p:nvPicPr>
        <p:blipFill>
          <a:blip r:embed="rId12"/>
          <a:stretch>
            <a:fillRect/>
          </a:stretch>
        </p:blipFill>
        <p:spPr>
          <a:xfrm>
            <a:off x="9487738" y="5427353"/>
            <a:ext cx="7706442" cy="2888155"/>
          </a:xfrm>
          <a:prstGeom prst="rect">
            <a:avLst/>
          </a:prstGeom>
        </p:spPr>
      </p:pic>
      <p:pic>
        <p:nvPicPr>
          <p:cNvPr id="7" name="Afbeelding 6">
            <a:extLst>
              <a:ext uri="{FF2B5EF4-FFF2-40B4-BE49-F238E27FC236}">
                <a16:creationId xmlns:a16="http://schemas.microsoft.com/office/drawing/2014/main" id="{D77D2AC6-4268-8116-9980-E053EADD8394}"/>
              </a:ext>
            </a:extLst>
          </p:cNvPr>
          <p:cNvPicPr>
            <a:picLocks noChangeAspect="1"/>
          </p:cNvPicPr>
          <p:nvPr/>
        </p:nvPicPr>
        <p:blipFill>
          <a:blip r:embed="rId13"/>
          <a:stretch>
            <a:fillRect/>
          </a:stretch>
        </p:blipFill>
        <p:spPr>
          <a:xfrm>
            <a:off x="2590800" y="4334311"/>
            <a:ext cx="5498694" cy="41068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0887" y="1028700"/>
            <a:ext cx="10956451" cy="1115053"/>
            <a:chOff x="0" y="0"/>
            <a:chExt cx="2885650" cy="293676"/>
          </a:xfrm>
        </p:grpSpPr>
        <p:sp>
          <p:nvSpPr>
            <p:cNvPr id="3" name="Freeform 3"/>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grpSp>
        <p:nvGrpSpPr>
          <p:cNvPr id="5" name="Group 5"/>
          <p:cNvGrpSpPr>
            <a:grpSpLocks noChangeAspect="1"/>
          </p:cNvGrpSpPr>
          <p:nvPr/>
        </p:nvGrpSpPr>
        <p:grpSpPr>
          <a:xfrm rot="-87762">
            <a:off x="13170395" y="4720001"/>
            <a:ext cx="7572147" cy="7514473"/>
            <a:chOff x="0" y="0"/>
            <a:chExt cx="5798820" cy="5754649"/>
          </a:xfrm>
        </p:grpSpPr>
        <p:sp>
          <p:nvSpPr>
            <p:cNvPr id="6" name="Freeform 6"/>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EEB501">
                <a:alpha val="32941"/>
              </a:srgbClr>
            </a:solidFill>
          </p:spPr>
          <p:txBody>
            <a:bodyPr/>
            <a:lstStyle/>
            <a:p>
              <a:endParaRPr lang="nl-NL" noProof="1"/>
            </a:p>
          </p:txBody>
        </p:sp>
      </p:grpSp>
      <p:sp>
        <p:nvSpPr>
          <p:cNvPr id="7" name="Freeform 7"/>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8" name="Freeform 8"/>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9" name="Freeform 9"/>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0" name="Freeform 10"/>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sp>
        <p:nvSpPr>
          <p:cNvPr id="12" name="TextBox 12"/>
          <p:cNvSpPr txBox="1"/>
          <p:nvPr/>
        </p:nvSpPr>
        <p:spPr>
          <a:xfrm>
            <a:off x="1028700" y="1262376"/>
            <a:ext cx="9432026" cy="661784"/>
          </a:xfrm>
          <a:prstGeom prst="rect">
            <a:avLst/>
          </a:prstGeom>
        </p:spPr>
        <p:txBody>
          <a:bodyPr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Wat houdt OJA-samenwerking in?</a:t>
            </a:r>
          </a:p>
        </p:txBody>
      </p:sp>
      <p:sp>
        <p:nvSpPr>
          <p:cNvPr id="13" name="TextBox 13"/>
          <p:cNvSpPr txBox="1"/>
          <p:nvPr/>
        </p:nvSpPr>
        <p:spPr>
          <a:xfrm>
            <a:off x="1062154" y="3193180"/>
            <a:ext cx="9229734" cy="3939540"/>
          </a:xfrm>
          <a:prstGeom prst="rect">
            <a:avLst/>
          </a:prstGeom>
        </p:spPr>
        <p:txBody>
          <a:bodyPr wrap="square" lIns="0" tIns="0" rIns="0" bIns="0" rtlCol="0" anchor="t">
            <a:spAutoFit/>
          </a:bodyPr>
          <a:lstStyle/>
          <a:p>
            <a:pPr marL="342900" indent="-342900">
              <a:buFont typeface="Arial" panose="020B0604020202020204" pitchFamily="34" charset="0"/>
              <a:buChar char="•"/>
            </a:pPr>
            <a:r>
              <a:rPr lang="nl-NL" sz="3200" noProof="1">
                <a:solidFill>
                  <a:schemeClr val="tx1">
                    <a:alpha val="55000"/>
                  </a:schemeClr>
                </a:solidFill>
              </a:rPr>
              <a:t>Integraal arrangeren, via een OJA, is erop gericht dat de ondersteuning tegelijkertijd wordt geboden aan kind, leerkracht en aan ouders </a:t>
            </a:r>
          </a:p>
          <a:p>
            <a:pPr marL="342900" indent="-342900">
              <a:buFont typeface="Arial" panose="020B0604020202020204" pitchFamily="34" charset="0"/>
              <a:buChar char="•"/>
            </a:pPr>
            <a:r>
              <a:rPr lang="nl-NL" sz="3200" noProof="1">
                <a:solidFill>
                  <a:schemeClr val="tx1">
                    <a:alpha val="55000"/>
                  </a:schemeClr>
                </a:solidFill>
              </a:rPr>
              <a:t>Samenwerken op basis van de wettelijke verantwoordelijkheden vastgelegd in de wet Passend Onderwijs en de Jeugdwet /afwegingskader </a:t>
            </a:r>
          </a:p>
          <a:p>
            <a:pPr marL="342900" indent="-342900">
              <a:buFont typeface="Arial" panose="020B0604020202020204" pitchFamily="34" charset="0"/>
              <a:buChar char="•"/>
            </a:pPr>
            <a:r>
              <a:rPr lang="nl-NL" sz="3200" noProof="1">
                <a:solidFill>
                  <a:schemeClr val="tx1">
                    <a:alpha val="55000"/>
                  </a:schemeClr>
                </a:solidFill>
              </a:rPr>
              <a:t>Kinderen hebben recht op onderwijs, recht op gezondheid</a:t>
            </a:r>
          </a:p>
        </p:txBody>
      </p:sp>
      <p:grpSp>
        <p:nvGrpSpPr>
          <p:cNvPr id="15" name="Group 15"/>
          <p:cNvGrpSpPr/>
          <p:nvPr/>
        </p:nvGrpSpPr>
        <p:grpSpPr>
          <a:xfrm>
            <a:off x="362352" y="9102494"/>
            <a:ext cx="944019" cy="935951"/>
            <a:chOff x="0" y="0"/>
            <a:chExt cx="1258693" cy="1247934"/>
          </a:xfrm>
        </p:grpSpPr>
        <p:sp>
          <p:nvSpPr>
            <p:cNvPr id="16" name="Freeform 16"/>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p:cNvSpPr txBox="1"/>
            <p:nvPr/>
          </p:nvSpPr>
          <p:spPr>
            <a:xfrm>
              <a:off x="500538" y="374713"/>
              <a:ext cx="197617" cy="478508"/>
            </a:xfrm>
            <a:prstGeom prst="rect">
              <a:avLst/>
            </a:prstGeom>
          </p:spPr>
          <p:txBody>
            <a:bodyPr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4</a:t>
              </a:r>
            </a:p>
          </p:txBody>
        </p:sp>
      </p:grpSp>
      <p:pic>
        <p:nvPicPr>
          <p:cNvPr id="14" name="Afbeelding 13">
            <a:extLst>
              <a:ext uri="{FF2B5EF4-FFF2-40B4-BE49-F238E27FC236}">
                <a16:creationId xmlns:a16="http://schemas.microsoft.com/office/drawing/2014/main" id="{BE6DA2ED-04C3-3912-645C-CF51B1E1BB6A}"/>
              </a:ext>
            </a:extLst>
          </p:cNvPr>
          <p:cNvPicPr>
            <a:picLocks noChangeAspect="1"/>
          </p:cNvPicPr>
          <p:nvPr/>
        </p:nvPicPr>
        <p:blipFill>
          <a:blip r:embed="rId11"/>
          <a:stretch>
            <a:fillRect/>
          </a:stretch>
        </p:blipFill>
        <p:spPr>
          <a:xfrm>
            <a:off x="10638496" y="2143753"/>
            <a:ext cx="4724400" cy="381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17FBD-0A4E-3DC8-10EB-BE2F8F4895B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2C49CA-8406-D6C7-798A-BD3B6A102E05}"/>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31A7B035-FAE8-235B-DDE7-397C46129EE2}"/>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0E3A6161-53D8-9E23-477F-01511B47C54A}"/>
              </a:ext>
            </a:extLst>
          </p:cNvPr>
          <p:cNvGrpSpPr/>
          <p:nvPr/>
        </p:nvGrpSpPr>
        <p:grpSpPr>
          <a:xfrm>
            <a:off x="750887" y="1028700"/>
            <a:ext cx="10956451" cy="1115053"/>
            <a:chOff x="0" y="0"/>
            <a:chExt cx="2885650" cy="293676"/>
          </a:xfrm>
        </p:grpSpPr>
        <p:sp>
          <p:nvSpPr>
            <p:cNvPr id="5" name="Freeform 5">
              <a:extLst>
                <a:ext uri="{FF2B5EF4-FFF2-40B4-BE49-F238E27FC236}">
                  <a16:creationId xmlns:a16="http://schemas.microsoft.com/office/drawing/2014/main" id="{13A8D07D-F829-2281-5D59-E9C7ACADC7E2}"/>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9DD02C10-A2A0-3FD6-2922-905047EF2D82}"/>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1ED18AF9-FD9D-EFAC-45B0-DC580D42F9BC}"/>
              </a:ext>
            </a:extLst>
          </p:cNvPr>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Beschikbare OJA instrumenten </a:t>
            </a:r>
          </a:p>
        </p:txBody>
      </p:sp>
      <p:sp>
        <p:nvSpPr>
          <p:cNvPr id="9" name="Freeform 9">
            <a:extLst>
              <a:ext uri="{FF2B5EF4-FFF2-40B4-BE49-F238E27FC236}">
                <a16:creationId xmlns:a16="http://schemas.microsoft.com/office/drawing/2014/main" id="{23BF76AA-7636-0E6F-62C9-DAC093FDEEC6}"/>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61F37E0B-DA5B-B44E-35CA-DD7B108B8EE8}"/>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1" name="Freeform 11">
            <a:extLst>
              <a:ext uri="{FF2B5EF4-FFF2-40B4-BE49-F238E27FC236}">
                <a16:creationId xmlns:a16="http://schemas.microsoft.com/office/drawing/2014/main" id="{B88E5016-FB88-C775-DD99-EC68D1E11FBB}"/>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B3973EF8-54B0-589C-C292-E17F76023434}"/>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3774F5E7-1DE4-AA7D-2B0B-B592625F180F}"/>
              </a:ext>
            </a:extLst>
          </p:cNvPr>
          <p:cNvGrpSpPr/>
          <p:nvPr/>
        </p:nvGrpSpPr>
        <p:grpSpPr>
          <a:xfrm>
            <a:off x="362352" y="9102494"/>
            <a:ext cx="944019" cy="935951"/>
            <a:chOff x="0" y="0"/>
            <a:chExt cx="1258693" cy="1247934"/>
          </a:xfrm>
        </p:grpSpPr>
        <p:sp>
          <p:nvSpPr>
            <p:cNvPr id="16" name="Freeform 16">
              <a:extLst>
                <a:ext uri="{FF2B5EF4-FFF2-40B4-BE49-F238E27FC236}">
                  <a16:creationId xmlns:a16="http://schemas.microsoft.com/office/drawing/2014/main" id="{3C7D0527-666E-D020-866A-01B60CD10852}"/>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a:extLst>
                <a:ext uri="{FF2B5EF4-FFF2-40B4-BE49-F238E27FC236}">
                  <a16:creationId xmlns:a16="http://schemas.microsoft.com/office/drawing/2014/main" id="{10250375-E68D-EBD2-34B1-25A0FC71819D}"/>
                </a:ext>
              </a:extLst>
            </p:cNvPr>
            <p:cNvSpPr txBox="1"/>
            <p:nvPr/>
          </p:nvSpPr>
          <p:spPr>
            <a:xfrm>
              <a:off x="530598" y="371362"/>
              <a:ext cx="197617" cy="475571"/>
            </a:xfrm>
            <a:prstGeom prst="rect">
              <a:avLst/>
            </a:prstGeom>
          </p:spPr>
          <p:txBody>
            <a:bodyPr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5</a:t>
              </a:r>
            </a:p>
          </p:txBody>
        </p:sp>
      </p:grpSp>
      <p:graphicFrame>
        <p:nvGraphicFramePr>
          <p:cNvPr id="7" name="Tijdelijke aanduiding voor inhoud 2">
            <a:extLst>
              <a:ext uri="{FF2B5EF4-FFF2-40B4-BE49-F238E27FC236}">
                <a16:creationId xmlns:a16="http://schemas.microsoft.com/office/drawing/2014/main" id="{9818D7F3-4738-9EFB-5D59-BB88E9589337}"/>
              </a:ext>
            </a:extLst>
          </p:cNvPr>
          <p:cNvGraphicFramePr>
            <a:graphicFrameLocks/>
          </p:cNvGraphicFramePr>
          <p:nvPr>
            <p:extLst>
              <p:ext uri="{D42A27DB-BD31-4B8C-83A1-F6EECF244321}">
                <p14:modId xmlns:p14="http://schemas.microsoft.com/office/powerpoint/2010/main" val="3356853762"/>
              </p:ext>
            </p:extLst>
          </p:nvPr>
        </p:nvGraphicFramePr>
        <p:xfrm>
          <a:off x="3273801" y="3259381"/>
          <a:ext cx="11598547" cy="509245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14729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95F1-F5A9-7632-6B68-70D773C6922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4D5BD9C-7D97-E391-8DBB-BFCC6BFA668A}"/>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FDCA29A7-708D-8379-6797-143974D71098}"/>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7D089FCB-2ED9-E1C8-AF2E-DF3A122777A5}"/>
              </a:ext>
            </a:extLst>
          </p:cNvPr>
          <p:cNvGrpSpPr/>
          <p:nvPr/>
        </p:nvGrpSpPr>
        <p:grpSpPr>
          <a:xfrm>
            <a:off x="750887" y="1028700"/>
            <a:ext cx="10956451" cy="1115053"/>
            <a:chOff x="0" y="0"/>
            <a:chExt cx="2885650" cy="293676"/>
          </a:xfrm>
        </p:grpSpPr>
        <p:sp>
          <p:nvSpPr>
            <p:cNvPr id="5" name="Freeform 5">
              <a:extLst>
                <a:ext uri="{FF2B5EF4-FFF2-40B4-BE49-F238E27FC236}">
                  <a16:creationId xmlns:a16="http://schemas.microsoft.com/office/drawing/2014/main" id="{C5729EE3-6E68-A749-8F99-2C69EC716F17}"/>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9023DDAF-B689-AC72-3659-F97633502FCB}"/>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58EA5832-9000-6156-7D0C-6286E6ACB97B}"/>
              </a:ext>
            </a:extLst>
          </p:cNvPr>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Afwegingskader opbouw</a:t>
            </a:r>
          </a:p>
        </p:txBody>
      </p:sp>
      <p:sp>
        <p:nvSpPr>
          <p:cNvPr id="9" name="Freeform 9">
            <a:extLst>
              <a:ext uri="{FF2B5EF4-FFF2-40B4-BE49-F238E27FC236}">
                <a16:creationId xmlns:a16="http://schemas.microsoft.com/office/drawing/2014/main" id="{4E201D67-FD6B-B2C1-4100-7E6467A4A9FD}"/>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0173DEEA-CD85-65B9-9F18-4E2FB0F96E41}"/>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1" name="Freeform 11">
            <a:extLst>
              <a:ext uri="{FF2B5EF4-FFF2-40B4-BE49-F238E27FC236}">
                <a16:creationId xmlns:a16="http://schemas.microsoft.com/office/drawing/2014/main" id="{CC52941C-A05D-EDB7-BC83-A56B8E660AAA}"/>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8232E51E-1875-14C3-B51C-E4C51E96BFB6}"/>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3CE6F629-CBC5-4F67-1DBC-932AEBADFBD4}"/>
              </a:ext>
            </a:extLst>
          </p:cNvPr>
          <p:cNvGrpSpPr/>
          <p:nvPr/>
        </p:nvGrpSpPr>
        <p:grpSpPr>
          <a:xfrm>
            <a:off x="362352" y="9102494"/>
            <a:ext cx="944019" cy="935952"/>
            <a:chOff x="0" y="0"/>
            <a:chExt cx="1258693" cy="1247934"/>
          </a:xfrm>
        </p:grpSpPr>
        <p:sp>
          <p:nvSpPr>
            <p:cNvPr id="16" name="Freeform 16">
              <a:extLst>
                <a:ext uri="{FF2B5EF4-FFF2-40B4-BE49-F238E27FC236}">
                  <a16:creationId xmlns:a16="http://schemas.microsoft.com/office/drawing/2014/main" id="{53631133-2C3D-ED1D-FF28-669647BB7491}"/>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a:extLst>
                <a:ext uri="{FF2B5EF4-FFF2-40B4-BE49-F238E27FC236}">
                  <a16:creationId xmlns:a16="http://schemas.microsoft.com/office/drawing/2014/main" id="{3F3F717A-4AE3-30CB-D8AD-6EFB43027AD8}"/>
                </a:ext>
              </a:extLst>
            </p:cNvPr>
            <p:cNvSpPr txBox="1"/>
            <p:nvPr/>
          </p:nvSpPr>
          <p:spPr>
            <a:xfrm>
              <a:off x="530598" y="371362"/>
              <a:ext cx="197617" cy="478507"/>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6</a:t>
              </a:r>
            </a:p>
          </p:txBody>
        </p:sp>
      </p:grpSp>
      <p:pic>
        <p:nvPicPr>
          <p:cNvPr id="13" name="Afbeelding 12">
            <a:extLst>
              <a:ext uri="{FF2B5EF4-FFF2-40B4-BE49-F238E27FC236}">
                <a16:creationId xmlns:a16="http://schemas.microsoft.com/office/drawing/2014/main" id="{746A2C24-E1F6-B320-E172-9A8E6CF591D2}"/>
              </a:ext>
            </a:extLst>
          </p:cNvPr>
          <p:cNvPicPr>
            <a:picLocks noChangeAspect="1"/>
          </p:cNvPicPr>
          <p:nvPr/>
        </p:nvPicPr>
        <p:blipFill>
          <a:blip r:embed="rId11"/>
          <a:stretch>
            <a:fillRect/>
          </a:stretch>
        </p:blipFill>
        <p:spPr>
          <a:xfrm>
            <a:off x="3048000" y="1866485"/>
            <a:ext cx="10134600" cy="8223451"/>
          </a:xfrm>
          <a:prstGeom prst="rect">
            <a:avLst/>
          </a:prstGeom>
        </p:spPr>
      </p:pic>
    </p:spTree>
    <p:extLst>
      <p:ext uri="{BB962C8B-B14F-4D97-AF65-F5344CB8AC3E}">
        <p14:creationId xmlns:p14="http://schemas.microsoft.com/office/powerpoint/2010/main" val="265035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3B0BC-A928-5A2E-78C7-ABB0B35FBC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5666BAD-B26D-F2C2-EB14-65A7D1B8529A}"/>
              </a:ext>
            </a:extLst>
          </p:cNvPr>
          <p:cNvGrpSpPr/>
          <p:nvPr/>
        </p:nvGrpSpPr>
        <p:grpSpPr>
          <a:xfrm>
            <a:off x="750887" y="1028700"/>
            <a:ext cx="10956451" cy="1115053"/>
            <a:chOff x="0" y="0"/>
            <a:chExt cx="2885650" cy="293676"/>
          </a:xfrm>
        </p:grpSpPr>
        <p:sp>
          <p:nvSpPr>
            <p:cNvPr id="3" name="Freeform 3">
              <a:extLst>
                <a:ext uri="{FF2B5EF4-FFF2-40B4-BE49-F238E27FC236}">
                  <a16:creationId xmlns:a16="http://schemas.microsoft.com/office/drawing/2014/main" id="{36D7919E-2867-99C9-671F-E22AC9FCA19B}"/>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4" name="TextBox 4">
              <a:extLst>
                <a:ext uri="{FF2B5EF4-FFF2-40B4-BE49-F238E27FC236}">
                  <a16:creationId xmlns:a16="http://schemas.microsoft.com/office/drawing/2014/main" id="{D80ADD45-5282-5B74-3335-C389BFB119DA}"/>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grpSp>
        <p:nvGrpSpPr>
          <p:cNvPr id="5" name="Group 5">
            <a:extLst>
              <a:ext uri="{FF2B5EF4-FFF2-40B4-BE49-F238E27FC236}">
                <a16:creationId xmlns:a16="http://schemas.microsoft.com/office/drawing/2014/main" id="{B35B6D0C-D1DD-B9C8-1544-D57DAA602468}"/>
              </a:ext>
            </a:extLst>
          </p:cNvPr>
          <p:cNvGrpSpPr>
            <a:grpSpLocks noChangeAspect="1"/>
          </p:cNvGrpSpPr>
          <p:nvPr/>
        </p:nvGrpSpPr>
        <p:grpSpPr>
          <a:xfrm rot="-87762">
            <a:off x="13170395" y="4720001"/>
            <a:ext cx="7572147" cy="7514473"/>
            <a:chOff x="0" y="0"/>
            <a:chExt cx="5798820" cy="5754649"/>
          </a:xfrm>
        </p:grpSpPr>
        <p:sp>
          <p:nvSpPr>
            <p:cNvPr id="6" name="Freeform 6">
              <a:extLst>
                <a:ext uri="{FF2B5EF4-FFF2-40B4-BE49-F238E27FC236}">
                  <a16:creationId xmlns:a16="http://schemas.microsoft.com/office/drawing/2014/main" id="{BC196804-D6D7-62F2-7AC8-38D8555E3ACC}"/>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EEB501">
                <a:alpha val="32941"/>
              </a:srgbClr>
            </a:solidFill>
          </p:spPr>
          <p:txBody>
            <a:bodyPr/>
            <a:lstStyle/>
            <a:p>
              <a:endParaRPr lang="nl-NL" noProof="1"/>
            </a:p>
          </p:txBody>
        </p:sp>
      </p:grpSp>
      <p:sp>
        <p:nvSpPr>
          <p:cNvPr id="7" name="Freeform 7">
            <a:extLst>
              <a:ext uri="{FF2B5EF4-FFF2-40B4-BE49-F238E27FC236}">
                <a16:creationId xmlns:a16="http://schemas.microsoft.com/office/drawing/2014/main" id="{1C6DEB4A-C576-697F-A040-CAD8804C63B7}"/>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8" name="Freeform 8">
            <a:extLst>
              <a:ext uri="{FF2B5EF4-FFF2-40B4-BE49-F238E27FC236}">
                <a16:creationId xmlns:a16="http://schemas.microsoft.com/office/drawing/2014/main" id="{9F2D36C2-82A0-4492-2872-495CE269625F}"/>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9" name="Freeform 9">
            <a:extLst>
              <a:ext uri="{FF2B5EF4-FFF2-40B4-BE49-F238E27FC236}">
                <a16:creationId xmlns:a16="http://schemas.microsoft.com/office/drawing/2014/main" id="{EEC5C06A-5EE9-5AC0-6655-12E404244072}"/>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FF1CA1BF-778A-C5C5-AF1B-53928870F0E7}"/>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sp>
        <p:nvSpPr>
          <p:cNvPr id="12" name="TextBox 12">
            <a:extLst>
              <a:ext uri="{FF2B5EF4-FFF2-40B4-BE49-F238E27FC236}">
                <a16:creationId xmlns:a16="http://schemas.microsoft.com/office/drawing/2014/main" id="{2D12E32D-2FE9-855A-D4DB-45092956887E}"/>
              </a:ext>
            </a:extLst>
          </p:cNvPr>
          <p:cNvSpPr txBox="1"/>
          <p:nvPr/>
        </p:nvSpPr>
        <p:spPr>
          <a:xfrm>
            <a:off x="1028700" y="1262376"/>
            <a:ext cx="9432026" cy="661784"/>
          </a:xfrm>
          <a:prstGeom prst="rect">
            <a:avLst/>
          </a:prstGeom>
        </p:spPr>
        <p:txBody>
          <a:bodyPr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Tabel verantwoordelijkheden</a:t>
            </a:r>
          </a:p>
        </p:txBody>
      </p:sp>
      <p:grpSp>
        <p:nvGrpSpPr>
          <p:cNvPr id="15" name="Group 15">
            <a:extLst>
              <a:ext uri="{FF2B5EF4-FFF2-40B4-BE49-F238E27FC236}">
                <a16:creationId xmlns:a16="http://schemas.microsoft.com/office/drawing/2014/main" id="{8C4AB5CE-F686-202A-C0DD-039F085A56D1}"/>
              </a:ext>
            </a:extLst>
          </p:cNvPr>
          <p:cNvGrpSpPr/>
          <p:nvPr/>
        </p:nvGrpSpPr>
        <p:grpSpPr>
          <a:xfrm>
            <a:off x="362352" y="9102494"/>
            <a:ext cx="944019" cy="935951"/>
            <a:chOff x="0" y="0"/>
            <a:chExt cx="1258693" cy="1247934"/>
          </a:xfrm>
        </p:grpSpPr>
        <p:sp>
          <p:nvSpPr>
            <p:cNvPr id="16" name="Freeform 16">
              <a:extLst>
                <a:ext uri="{FF2B5EF4-FFF2-40B4-BE49-F238E27FC236}">
                  <a16:creationId xmlns:a16="http://schemas.microsoft.com/office/drawing/2014/main" id="{C195CA6F-68C5-3FAE-DC60-C7496E328966}"/>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7" name="TextBox 17">
              <a:extLst>
                <a:ext uri="{FF2B5EF4-FFF2-40B4-BE49-F238E27FC236}">
                  <a16:creationId xmlns:a16="http://schemas.microsoft.com/office/drawing/2014/main" id="{D1D2E5F4-3365-B349-EE70-8F04902D5260}"/>
                </a:ext>
              </a:extLst>
            </p:cNvPr>
            <p:cNvSpPr txBox="1"/>
            <p:nvPr/>
          </p:nvSpPr>
          <p:spPr>
            <a:xfrm>
              <a:off x="500538" y="374713"/>
              <a:ext cx="197617" cy="478508"/>
            </a:xfrm>
            <a:prstGeom prst="rect">
              <a:avLst/>
            </a:prstGeom>
          </p:spPr>
          <p:txBody>
            <a:bodyPr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7</a:t>
              </a:r>
            </a:p>
          </p:txBody>
        </p:sp>
      </p:grpSp>
      <p:pic>
        <p:nvPicPr>
          <p:cNvPr id="14" name="Afbeelding 13">
            <a:extLst>
              <a:ext uri="{FF2B5EF4-FFF2-40B4-BE49-F238E27FC236}">
                <a16:creationId xmlns:a16="http://schemas.microsoft.com/office/drawing/2014/main" id="{57ABA1AB-FA72-0CEC-5E9B-67A8226BE2D2}"/>
              </a:ext>
            </a:extLst>
          </p:cNvPr>
          <p:cNvPicPr>
            <a:picLocks noChangeAspect="1"/>
          </p:cNvPicPr>
          <p:nvPr/>
        </p:nvPicPr>
        <p:blipFill>
          <a:blip r:embed="rId11"/>
          <a:stretch>
            <a:fillRect/>
          </a:stretch>
        </p:blipFill>
        <p:spPr>
          <a:xfrm>
            <a:off x="1572516" y="1915644"/>
            <a:ext cx="10622361" cy="7241765"/>
          </a:xfrm>
          <a:prstGeom prst="rect">
            <a:avLst/>
          </a:prstGeom>
        </p:spPr>
      </p:pic>
    </p:spTree>
    <p:extLst>
      <p:ext uri="{BB962C8B-B14F-4D97-AF65-F5344CB8AC3E}">
        <p14:creationId xmlns:p14="http://schemas.microsoft.com/office/powerpoint/2010/main" val="292248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2E61E-34CF-05BA-8009-B06C1496127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D9E8601-612C-391D-796B-E6BB12413BD6}"/>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3738A6B8-1DCD-21C1-73EE-1076B2F3E370}"/>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CCB5BCE5-0D2B-F0DA-7C74-C8097905B5B3}"/>
              </a:ext>
            </a:extLst>
          </p:cNvPr>
          <p:cNvGrpSpPr/>
          <p:nvPr/>
        </p:nvGrpSpPr>
        <p:grpSpPr>
          <a:xfrm>
            <a:off x="750887" y="1028700"/>
            <a:ext cx="14717713" cy="1115053"/>
            <a:chOff x="0" y="0"/>
            <a:chExt cx="2885650" cy="293676"/>
          </a:xfrm>
        </p:grpSpPr>
        <p:sp>
          <p:nvSpPr>
            <p:cNvPr id="5" name="Freeform 5">
              <a:extLst>
                <a:ext uri="{FF2B5EF4-FFF2-40B4-BE49-F238E27FC236}">
                  <a16:creationId xmlns:a16="http://schemas.microsoft.com/office/drawing/2014/main" id="{AC5F14EA-7251-8E4A-BFF0-4238BEC636FC}"/>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12310347-3A98-E9FC-8990-01E40D029083}"/>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220B5100-4BBB-5643-EF2A-76B074750029}"/>
              </a:ext>
            </a:extLst>
          </p:cNvPr>
          <p:cNvSpPr txBox="1"/>
          <p:nvPr/>
        </p:nvSpPr>
        <p:spPr>
          <a:xfrm>
            <a:off x="1028700" y="1262376"/>
            <a:ext cx="14439900"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Uitgangspunten voor OJA samenwerking en resultaat</a:t>
            </a:r>
          </a:p>
        </p:txBody>
      </p:sp>
      <p:sp>
        <p:nvSpPr>
          <p:cNvPr id="9" name="Freeform 9">
            <a:extLst>
              <a:ext uri="{FF2B5EF4-FFF2-40B4-BE49-F238E27FC236}">
                <a16:creationId xmlns:a16="http://schemas.microsoft.com/office/drawing/2014/main" id="{B89DA009-EFDE-34D0-4226-DF402AD437DE}"/>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96707ABD-122D-61C8-1E3B-2F55695E22CB}"/>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5"/>
            <a:stretch>
              <a:fillRect/>
            </a:stretch>
          </a:blipFill>
        </p:spPr>
        <p:txBody>
          <a:bodyPr/>
          <a:lstStyle/>
          <a:p>
            <a:endParaRPr lang="nl-NL" noProof="1"/>
          </a:p>
        </p:txBody>
      </p:sp>
      <p:sp>
        <p:nvSpPr>
          <p:cNvPr id="11" name="Freeform 11">
            <a:extLst>
              <a:ext uri="{FF2B5EF4-FFF2-40B4-BE49-F238E27FC236}">
                <a16:creationId xmlns:a16="http://schemas.microsoft.com/office/drawing/2014/main" id="{FC950754-9DE5-9F7B-E4D6-1F09999E4D52}"/>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0362855B-EAC2-FF5E-F540-CB9EE82A8F6F}"/>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l-NL" noProof="1"/>
          </a:p>
        </p:txBody>
      </p:sp>
      <p:sp>
        <p:nvSpPr>
          <p:cNvPr id="16" name="Freeform 16">
            <a:extLst>
              <a:ext uri="{FF2B5EF4-FFF2-40B4-BE49-F238E27FC236}">
                <a16:creationId xmlns:a16="http://schemas.microsoft.com/office/drawing/2014/main" id="{684D1C17-9F32-99AC-A8C8-03F098331441}"/>
              </a:ext>
            </a:extLst>
          </p:cNvPr>
          <p:cNvSpPr/>
          <p:nvPr/>
        </p:nvSpPr>
        <p:spPr>
          <a:xfrm>
            <a:off x="556690" y="8972761"/>
            <a:ext cx="944019" cy="935951"/>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10"/>
            <a:stretch>
              <a:fillRect/>
            </a:stretch>
          </a:blipFill>
        </p:spPr>
        <p:txBody>
          <a:bodyPr/>
          <a:lstStyle/>
          <a:p>
            <a:endParaRPr lang="nl-NL" noProof="1"/>
          </a:p>
        </p:txBody>
      </p:sp>
      <p:sp>
        <p:nvSpPr>
          <p:cNvPr id="18" name="TextBox 17">
            <a:extLst>
              <a:ext uri="{FF2B5EF4-FFF2-40B4-BE49-F238E27FC236}">
                <a16:creationId xmlns:a16="http://schemas.microsoft.com/office/drawing/2014/main" id="{4DF09279-DF25-3763-4ECF-9C296D9AE58A}"/>
              </a:ext>
            </a:extLst>
          </p:cNvPr>
          <p:cNvSpPr txBox="1"/>
          <p:nvPr/>
        </p:nvSpPr>
        <p:spPr>
          <a:xfrm>
            <a:off x="1028699" y="9275233"/>
            <a:ext cx="190501" cy="358881"/>
          </a:xfrm>
          <a:prstGeom prst="rect">
            <a:avLst/>
          </a:prstGeom>
        </p:spPr>
        <p:txBody>
          <a:bodyPr wrap="square"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8</a:t>
            </a:r>
          </a:p>
        </p:txBody>
      </p:sp>
      <p:sp>
        <p:nvSpPr>
          <p:cNvPr id="13" name="Tekstvak 12">
            <a:extLst>
              <a:ext uri="{FF2B5EF4-FFF2-40B4-BE49-F238E27FC236}">
                <a16:creationId xmlns:a16="http://schemas.microsoft.com/office/drawing/2014/main" id="{2E4AE2C8-C532-84F2-E5BE-2D390C3BAE6F}"/>
              </a:ext>
            </a:extLst>
          </p:cNvPr>
          <p:cNvSpPr txBox="1"/>
          <p:nvPr/>
        </p:nvSpPr>
        <p:spPr>
          <a:xfrm>
            <a:off x="834361" y="2948825"/>
            <a:ext cx="11277600" cy="4955203"/>
          </a:xfrm>
          <a:prstGeom prst="rect">
            <a:avLst/>
          </a:prstGeom>
          <a:noFill/>
        </p:spPr>
        <p:txBody>
          <a:bodyPr wrap="square" rtlCol="0">
            <a:spAutoFit/>
          </a:bodyPr>
          <a:lstStyle/>
          <a:p>
            <a:pPr marL="457200" indent="-457200">
              <a:buFont typeface="Arial" panose="020B0604020202020204" pitchFamily="34" charset="0"/>
              <a:buChar char="•"/>
            </a:pPr>
            <a:r>
              <a:rPr lang="nl-NL" sz="3200" dirty="0"/>
              <a:t>Het kind op school is het uitgangspunt. Een kind heeft recht op onderwijs en op gezondheid. </a:t>
            </a:r>
          </a:p>
          <a:p>
            <a:pPr marL="457200" indent="-457200">
              <a:buFont typeface="Arial" panose="020B0604020202020204" pitchFamily="34" charset="0"/>
              <a:buChar char="•"/>
            </a:pPr>
            <a:r>
              <a:rPr lang="nl-NL" sz="3200" dirty="0"/>
              <a:t>Ondersteuning vanuit passend onderwijs/ jeugdhulp vindt zoveel als mogelijk op school plaats en richt zich op kind/klas, de leerkracht en ouders</a:t>
            </a:r>
          </a:p>
          <a:p>
            <a:pPr marL="457200" indent="-457200">
              <a:buFont typeface="Arial" panose="020B0604020202020204" pitchFamily="34" charset="0"/>
              <a:buChar char="•"/>
            </a:pPr>
            <a:r>
              <a:rPr lang="nl-NL" sz="3200" dirty="0"/>
              <a:t>Een OJA is een tijdelijke interventie op basis waarvan het kind en de leerkracht zich ondersteund voelen en samen verder kunnen. De vervolgstappen na een OJA zijn bij iedereen bekend. </a:t>
            </a:r>
          </a:p>
          <a:p>
            <a:endParaRPr lang="nl-NL" sz="3200" dirty="0"/>
          </a:p>
          <a:p>
            <a:endParaRPr lang="nl-NL" sz="2800" dirty="0"/>
          </a:p>
        </p:txBody>
      </p:sp>
      <p:pic>
        <p:nvPicPr>
          <p:cNvPr id="15" name="Afbeelding 14">
            <a:extLst>
              <a:ext uri="{FF2B5EF4-FFF2-40B4-BE49-F238E27FC236}">
                <a16:creationId xmlns:a16="http://schemas.microsoft.com/office/drawing/2014/main" id="{452388F5-2F7F-2F93-B72E-E655A6F1CDCE}"/>
              </a:ext>
            </a:extLst>
          </p:cNvPr>
          <p:cNvPicPr>
            <a:picLocks noChangeAspect="1"/>
          </p:cNvPicPr>
          <p:nvPr/>
        </p:nvPicPr>
        <p:blipFill>
          <a:blip r:embed="rId11"/>
          <a:stretch>
            <a:fillRect/>
          </a:stretch>
        </p:blipFill>
        <p:spPr>
          <a:xfrm>
            <a:off x="12740266" y="5125453"/>
            <a:ext cx="4264165" cy="2665103"/>
          </a:xfrm>
          <a:prstGeom prst="rect">
            <a:avLst/>
          </a:prstGeom>
        </p:spPr>
      </p:pic>
    </p:spTree>
    <p:extLst>
      <p:ext uri="{BB962C8B-B14F-4D97-AF65-F5344CB8AC3E}">
        <p14:creationId xmlns:p14="http://schemas.microsoft.com/office/powerpoint/2010/main" val="2250367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2DEB4-4BE1-2E9A-3D97-2596F38F1A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61E5DC8-4B7F-23E0-BD3D-31EC4ED1A91D}"/>
              </a:ext>
            </a:extLst>
          </p:cNvPr>
          <p:cNvGrpSpPr>
            <a:grpSpLocks noChangeAspect="1"/>
          </p:cNvGrpSpPr>
          <p:nvPr/>
        </p:nvGrpSpPr>
        <p:grpSpPr>
          <a:xfrm rot="-10800000">
            <a:off x="-3471146" y="-2254899"/>
            <a:ext cx="7741213" cy="7682251"/>
            <a:chOff x="0" y="0"/>
            <a:chExt cx="5798820" cy="5754649"/>
          </a:xfrm>
        </p:grpSpPr>
        <p:sp>
          <p:nvSpPr>
            <p:cNvPr id="3" name="Freeform 3">
              <a:extLst>
                <a:ext uri="{FF2B5EF4-FFF2-40B4-BE49-F238E27FC236}">
                  <a16:creationId xmlns:a16="http://schemas.microsoft.com/office/drawing/2014/main" id="{C7ADF3D9-D251-058C-F704-7B65012247E8}"/>
                </a:ext>
              </a:extLst>
            </p:cNvPr>
            <p:cNvSpPr/>
            <p:nvPr/>
          </p:nvSpPr>
          <p:spPr>
            <a:xfrm>
              <a:off x="-151003" y="0"/>
              <a:ext cx="4285234" cy="4401566"/>
            </a:xfrm>
            <a:custGeom>
              <a:avLst/>
              <a:gdLst/>
              <a:ahLst/>
              <a:cxnLst/>
              <a:rect l="l" t="t" r="r" b="b"/>
              <a:pathLst>
                <a:path w="4285234" h="4401566">
                  <a:moveTo>
                    <a:pt x="4032250" y="0"/>
                  </a:moveTo>
                  <a:cubicBezTo>
                    <a:pt x="3560699" y="0"/>
                    <a:pt x="3087370" y="114554"/>
                    <a:pt x="2723896" y="217297"/>
                  </a:cubicBezTo>
                  <a:cubicBezTo>
                    <a:pt x="1326007" y="612648"/>
                    <a:pt x="0" y="1611503"/>
                    <a:pt x="164973" y="3172968"/>
                  </a:cubicBezTo>
                  <a:cubicBezTo>
                    <a:pt x="213106" y="3628390"/>
                    <a:pt x="368427" y="4043680"/>
                    <a:pt x="600075" y="4401566"/>
                  </a:cubicBezTo>
                  <a:lnTo>
                    <a:pt x="4285234" y="4401566"/>
                  </a:lnTo>
                  <a:lnTo>
                    <a:pt x="4285234" y="11811"/>
                  </a:lnTo>
                  <a:lnTo>
                    <a:pt x="4285234" y="11811"/>
                  </a:lnTo>
                  <a:cubicBezTo>
                    <a:pt x="4201414" y="3683"/>
                    <a:pt x="4116959" y="0"/>
                    <a:pt x="4032504" y="0"/>
                  </a:cubicBezTo>
                  <a:close/>
                </a:path>
              </a:pathLst>
            </a:custGeom>
            <a:solidFill>
              <a:srgbClr val="483D66">
                <a:alpha val="40000"/>
              </a:srgbClr>
            </a:solidFill>
          </p:spPr>
          <p:txBody>
            <a:bodyPr/>
            <a:lstStyle/>
            <a:p>
              <a:endParaRPr lang="nl-NL" noProof="1"/>
            </a:p>
          </p:txBody>
        </p:sp>
      </p:grpSp>
      <p:grpSp>
        <p:nvGrpSpPr>
          <p:cNvPr id="4" name="Group 4">
            <a:extLst>
              <a:ext uri="{FF2B5EF4-FFF2-40B4-BE49-F238E27FC236}">
                <a16:creationId xmlns:a16="http://schemas.microsoft.com/office/drawing/2014/main" id="{F5DEC2B7-FFCB-FDA3-132F-34B3B2FD20D5}"/>
              </a:ext>
            </a:extLst>
          </p:cNvPr>
          <p:cNvGrpSpPr/>
          <p:nvPr/>
        </p:nvGrpSpPr>
        <p:grpSpPr>
          <a:xfrm>
            <a:off x="750887" y="1028700"/>
            <a:ext cx="10956451" cy="1115053"/>
            <a:chOff x="0" y="0"/>
            <a:chExt cx="2885650" cy="293676"/>
          </a:xfrm>
        </p:grpSpPr>
        <p:sp>
          <p:nvSpPr>
            <p:cNvPr id="5" name="Freeform 5">
              <a:extLst>
                <a:ext uri="{FF2B5EF4-FFF2-40B4-BE49-F238E27FC236}">
                  <a16:creationId xmlns:a16="http://schemas.microsoft.com/office/drawing/2014/main" id="{848A42AA-2D8E-80D3-7C60-5FC30FE01672}"/>
                </a:ext>
              </a:extLst>
            </p:cNvPr>
            <p:cNvSpPr/>
            <p:nvPr/>
          </p:nvSpPr>
          <p:spPr>
            <a:xfrm>
              <a:off x="0" y="0"/>
              <a:ext cx="2885650" cy="293677"/>
            </a:xfrm>
            <a:custGeom>
              <a:avLst/>
              <a:gdLst/>
              <a:ahLst/>
              <a:cxnLst/>
              <a:rect l="l" t="t" r="r" b="b"/>
              <a:pathLst>
                <a:path w="2885650" h="293677">
                  <a:moveTo>
                    <a:pt x="0" y="0"/>
                  </a:moveTo>
                  <a:lnTo>
                    <a:pt x="2885650" y="0"/>
                  </a:lnTo>
                  <a:lnTo>
                    <a:pt x="2885650" y="293677"/>
                  </a:lnTo>
                  <a:lnTo>
                    <a:pt x="0" y="293677"/>
                  </a:lnTo>
                  <a:close/>
                </a:path>
              </a:pathLst>
            </a:custGeom>
            <a:solidFill>
              <a:srgbClr val="212E4F"/>
            </a:solidFill>
          </p:spPr>
          <p:txBody>
            <a:bodyPr/>
            <a:lstStyle/>
            <a:p>
              <a:endParaRPr lang="nl-NL" noProof="1"/>
            </a:p>
          </p:txBody>
        </p:sp>
        <p:sp>
          <p:nvSpPr>
            <p:cNvPr id="6" name="TextBox 6">
              <a:extLst>
                <a:ext uri="{FF2B5EF4-FFF2-40B4-BE49-F238E27FC236}">
                  <a16:creationId xmlns:a16="http://schemas.microsoft.com/office/drawing/2014/main" id="{2D9B0238-00B7-D08E-81E0-516D7BADD8C3}"/>
                </a:ext>
              </a:extLst>
            </p:cNvPr>
            <p:cNvSpPr txBox="1"/>
            <p:nvPr/>
          </p:nvSpPr>
          <p:spPr>
            <a:xfrm>
              <a:off x="0" y="-95250"/>
              <a:ext cx="2885650" cy="388926"/>
            </a:xfrm>
            <a:prstGeom prst="rect">
              <a:avLst/>
            </a:prstGeom>
          </p:spPr>
          <p:txBody>
            <a:bodyPr lIns="50800" tIns="50800" rIns="50800" bIns="50800" rtlCol="0" anchor="ctr"/>
            <a:lstStyle/>
            <a:p>
              <a:pPr algn="ctr">
                <a:lnSpc>
                  <a:spcPts val="3927"/>
                </a:lnSpc>
              </a:pPr>
              <a:endParaRPr lang="nl-NL" noProof="1"/>
            </a:p>
          </p:txBody>
        </p:sp>
      </p:grpSp>
      <p:sp>
        <p:nvSpPr>
          <p:cNvPr id="8" name="TextBox 8">
            <a:extLst>
              <a:ext uri="{FF2B5EF4-FFF2-40B4-BE49-F238E27FC236}">
                <a16:creationId xmlns:a16="http://schemas.microsoft.com/office/drawing/2014/main" id="{4C7A1FCA-8A73-5267-67C6-DABC0DA17776}"/>
              </a:ext>
            </a:extLst>
          </p:cNvPr>
          <p:cNvSpPr txBox="1"/>
          <p:nvPr/>
        </p:nvSpPr>
        <p:spPr>
          <a:xfrm>
            <a:off x="1028700" y="1262376"/>
            <a:ext cx="10678638" cy="661784"/>
          </a:xfrm>
          <a:prstGeom prst="rect">
            <a:avLst/>
          </a:prstGeom>
        </p:spPr>
        <p:txBody>
          <a:bodyPr wrap="square" lIns="0" tIns="0" rIns="0" bIns="0" rtlCol="0" anchor="t">
            <a:spAutoFit/>
          </a:bodyPr>
          <a:lstStyle/>
          <a:p>
            <a:pPr algn="l">
              <a:lnSpc>
                <a:spcPts val="5159"/>
              </a:lnSpc>
            </a:pPr>
            <a:r>
              <a:rPr lang="nl-NL" sz="4299" spc="309" noProof="1">
                <a:solidFill>
                  <a:srgbClr val="FDFEFE"/>
                </a:solidFill>
                <a:latin typeface="Chau Philomene"/>
                <a:ea typeface="Chau Philomene"/>
                <a:cs typeface="Chau Philomene"/>
                <a:sym typeface="Chau Philomene"/>
              </a:rPr>
              <a:t>Podcasts</a:t>
            </a:r>
          </a:p>
        </p:txBody>
      </p:sp>
      <p:sp>
        <p:nvSpPr>
          <p:cNvPr id="9" name="Freeform 9">
            <a:extLst>
              <a:ext uri="{FF2B5EF4-FFF2-40B4-BE49-F238E27FC236}">
                <a16:creationId xmlns:a16="http://schemas.microsoft.com/office/drawing/2014/main" id="{7D101562-B20C-B6F2-6645-6C9153EB7873}"/>
              </a:ext>
            </a:extLst>
          </p:cNvPr>
          <p:cNvSpPr/>
          <p:nvPr/>
        </p:nvSpPr>
        <p:spPr>
          <a:xfrm>
            <a:off x="15233106" y="9258300"/>
            <a:ext cx="2404361" cy="609340"/>
          </a:xfrm>
          <a:custGeom>
            <a:avLst/>
            <a:gdLst/>
            <a:ahLst/>
            <a:cxnLst/>
            <a:rect l="l" t="t" r="r" b="b"/>
            <a:pathLst>
              <a:path w="2404361" h="609340">
                <a:moveTo>
                  <a:pt x="0" y="0"/>
                </a:moveTo>
                <a:lnTo>
                  <a:pt x="2404361" y="0"/>
                </a:lnTo>
                <a:lnTo>
                  <a:pt x="2404361" y="609340"/>
                </a:lnTo>
                <a:lnTo>
                  <a:pt x="0" y="6093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noProof="1"/>
          </a:p>
        </p:txBody>
      </p:sp>
      <p:sp>
        <p:nvSpPr>
          <p:cNvPr id="10" name="Freeform 10">
            <a:extLst>
              <a:ext uri="{FF2B5EF4-FFF2-40B4-BE49-F238E27FC236}">
                <a16:creationId xmlns:a16="http://schemas.microsoft.com/office/drawing/2014/main" id="{513A7572-4D3B-CF94-9267-F7C59A9DC85C}"/>
              </a:ext>
            </a:extLst>
          </p:cNvPr>
          <p:cNvSpPr/>
          <p:nvPr/>
        </p:nvSpPr>
        <p:spPr>
          <a:xfrm>
            <a:off x="11707338" y="9102494"/>
            <a:ext cx="939757" cy="920953"/>
          </a:xfrm>
          <a:custGeom>
            <a:avLst/>
            <a:gdLst/>
            <a:ahLst/>
            <a:cxnLst/>
            <a:rect l="l" t="t" r="r" b="b"/>
            <a:pathLst>
              <a:path w="939757" h="920953">
                <a:moveTo>
                  <a:pt x="0" y="0"/>
                </a:moveTo>
                <a:lnTo>
                  <a:pt x="939757" y="0"/>
                </a:lnTo>
                <a:lnTo>
                  <a:pt x="939757" y="920952"/>
                </a:lnTo>
                <a:lnTo>
                  <a:pt x="0" y="920952"/>
                </a:lnTo>
                <a:lnTo>
                  <a:pt x="0" y="0"/>
                </a:lnTo>
                <a:close/>
              </a:path>
            </a:pathLst>
          </a:custGeom>
          <a:blipFill>
            <a:blip r:embed="rId4"/>
            <a:stretch>
              <a:fillRect/>
            </a:stretch>
          </a:blipFill>
        </p:spPr>
        <p:txBody>
          <a:bodyPr/>
          <a:lstStyle/>
          <a:p>
            <a:endParaRPr lang="nl-NL" noProof="1"/>
          </a:p>
        </p:txBody>
      </p:sp>
      <p:sp>
        <p:nvSpPr>
          <p:cNvPr id="11" name="Freeform 11">
            <a:extLst>
              <a:ext uri="{FF2B5EF4-FFF2-40B4-BE49-F238E27FC236}">
                <a16:creationId xmlns:a16="http://schemas.microsoft.com/office/drawing/2014/main" id="{6F048924-027A-C089-362F-9500AB8A0AD7}"/>
              </a:ext>
            </a:extLst>
          </p:cNvPr>
          <p:cNvSpPr/>
          <p:nvPr/>
        </p:nvSpPr>
        <p:spPr>
          <a:xfrm>
            <a:off x="12706455" y="9287677"/>
            <a:ext cx="2165894" cy="640239"/>
          </a:xfrm>
          <a:custGeom>
            <a:avLst/>
            <a:gdLst/>
            <a:ahLst/>
            <a:cxnLst/>
            <a:rect l="l" t="t" r="r" b="b"/>
            <a:pathLst>
              <a:path w="2165894" h="640239">
                <a:moveTo>
                  <a:pt x="0" y="0"/>
                </a:moveTo>
                <a:lnTo>
                  <a:pt x="2165894" y="0"/>
                </a:lnTo>
                <a:lnTo>
                  <a:pt x="2165894" y="640239"/>
                </a:lnTo>
                <a:lnTo>
                  <a:pt x="0" y="6402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noProof="1"/>
          </a:p>
        </p:txBody>
      </p:sp>
      <p:sp>
        <p:nvSpPr>
          <p:cNvPr id="12" name="Freeform 12">
            <a:extLst>
              <a:ext uri="{FF2B5EF4-FFF2-40B4-BE49-F238E27FC236}">
                <a16:creationId xmlns:a16="http://schemas.microsoft.com/office/drawing/2014/main" id="{1E17367A-52D0-53F5-8302-0BC7042B8900}"/>
              </a:ext>
            </a:extLst>
          </p:cNvPr>
          <p:cNvSpPr/>
          <p:nvPr/>
        </p:nvSpPr>
        <p:spPr>
          <a:xfrm>
            <a:off x="9576065" y="9157413"/>
            <a:ext cx="1769324" cy="811114"/>
          </a:xfrm>
          <a:custGeom>
            <a:avLst/>
            <a:gdLst/>
            <a:ahLst/>
            <a:cxnLst/>
            <a:rect l="l" t="t" r="r" b="b"/>
            <a:pathLst>
              <a:path w="1769324" h="811114">
                <a:moveTo>
                  <a:pt x="0" y="0"/>
                </a:moveTo>
                <a:lnTo>
                  <a:pt x="1769323" y="0"/>
                </a:lnTo>
                <a:lnTo>
                  <a:pt x="1769323" y="811114"/>
                </a:lnTo>
                <a:lnTo>
                  <a:pt x="0" y="8111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nl-NL" noProof="1"/>
          </a:p>
        </p:txBody>
      </p:sp>
      <p:grpSp>
        <p:nvGrpSpPr>
          <p:cNvPr id="15" name="Group 15">
            <a:extLst>
              <a:ext uri="{FF2B5EF4-FFF2-40B4-BE49-F238E27FC236}">
                <a16:creationId xmlns:a16="http://schemas.microsoft.com/office/drawing/2014/main" id="{F43C8EE8-262D-95D0-961F-DAD52E93652F}"/>
              </a:ext>
            </a:extLst>
          </p:cNvPr>
          <p:cNvGrpSpPr/>
          <p:nvPr/>
        </p:nvGrpSpPr>
        <p:grpSpPr>
          <a:xfrm>
            <a:off x="362352" y="9102494"/>
            <a:ext cx="944019" cy="935951"/>
            <a:chOff x="0" y="0"/>
            <a:chExt cx="1258693" cy="1247934"/>
          </a:xfrm>
        </p:grpSpPr>
        <p:sp>
          <p:nvSpPr>
            <p:cNvPr id="16" name="Freeform 16">
              <a:extLst>
                <a:ext uri="{FF2B5EF4-FFF2-40B4-BE49-F238E27FC236}">
                  <a16:creationId xmlns:a16="http://schemas.microsoft.com/office/drawing/2014/main" id="{774D4248-866F-13AB-E084-361757E9EAB0}"/>
                </a:ext>
              </a:extLst>
            </p:cNvPr>
            <p:cNvSpPr/>
            <p:nvPr/>
          </p:nvSpPr>
          <p:spPr>
            <a:xfrm>
              <a:off x="0" y="0"/>
              <a:ext cx="1258693" cy="1247934"/>
            </a:xfrm>
            <a:custGeom>
              <a:avLst/>
              <a:gdLst/>
              <a:ahLst/>
              <a:cxnLst/>
              <a:rect l="l" t="t" r="r" b="b"/>
              <a:pathLst>
                <a:path w="1258693" h="1247934">
                  <a:moveTo>
                    <a:pt x="0" y="0"/>
                  </a:moveTo>
                  <a:lnTo>
                    <a:pt x="1258693" y="0"/>
                  </a:lnTo>
                  <a:lnTo>
                    <a:pt x="1258693" y="1247934"/>
                  </a:lnTo>
                  <a:lnTo>
                    <a:pt x="0" y="1247934"/>
                  </a:lnTo>
                  <a:lnTo>
                    <a:pt x="0" y="0"/>
                  </a:lnTo>
                  <a:close/>
                </a:path>
              </a:pathLst>
            </a:custGeom>
            <a:blipFill>
              <a:blip r:embed="rId9"/>
              <a:stretch>
                <a:fillRect/>
              </a:stretch>
            </a:blipFill>
          </p:spPr>
          <p:txBody>
            <a:bodyPr/>
            <a:lstStyle/>
            <a:p>
              <a:endParaRPr lang="nl-NL" noProof="1"/>
            </a:p>
          </p:txBody>
        </p:sp>
        <p:sp>
          <p:nvSpPr>
            <p:cNvPr id="17" name="TextBox 17">
              <a:extLst>
                <a:ext uri="{FF2B5EF4-FFF2-40B4-BE49-F238E27FC236}">
                  <a16:creationId xmlns:a16="http://schemas.microsoft.com/office/drawing/2014/main" id="{D09E7356-5E67-47E3-F1F9-AE8BF3C8382A}"/>
                </a:ext>
              </a:extLst>
            </p:cNvPr>
            <p:cNvSpPr txBox="1"/>
            <p:nvPr/>
          </p:nvSpPr>
          <p:spPr>
            <a:xfrm>
              <a:off x="727154" y="286092"/>
              <a:ext cx="197617" cy="478508"/>
            </a:xfrm>
            <a:prstGeom prst="rect">
              <a:avLst/>
            </a:prstGeom>
          </p:spPr>
          <p:txBody>
            <a:bodyPr lIns="0" tIns="0" rIns="0" bIns="0" rtlCol="0" anchor="t">
              <a:spAutoFit/>
            </a:bodyPr>
            <a:lstStyle/>
            <a:p>
              <a:pPr algn="ctr">
                <a:lnSpc>
                  <a:spcPts val="3025"/>
                </a:lnSpc>
              </a:pPr>
              <a:r>
                <a:rPr lang="nl-NL" sz="2160" noProof="1">
                  <a:solidFill>
                    <a:srgbClr val="FDFEFE"/>
                  </a:solidFill>
                  <a:latin typeface="IBM Plex Sans Condensed"/>
                  <a:ea typeface="IBM Plex Sans Condensed"/>
                  <a:cs typeface="IBM Plex Sans Condensed"/>
                  <a:sym typeface="IBM Plex Sans Condensed"/>
                </a:rPr>
                <a:t>9</a:t>
              </a:r>
            </a:p>
          </p:txBody>
        </p:sp>
      </p:grpSp>
      <p:sp>
        <p:nvSpPr>
          <p:cNvPr id="14" name="Tekstvak 13">
            <a:extLst>
              <a:ext uri="{FF2B5EF4-FFF2-40B4-BE49-F238E27FC236}">
                <a16:creationId xmlns:a16="http://schemas.microsoft.com/office/drawing/2014/main" id="{8A16FBBE-2322-D9A8-E4B0-FC7762F3961A}"/>
              </a:ext>
            </a:extLst>
          </p:cNvPr>
          <p:cNvSpPr txBox="1"/>
          <p:nvPr/>
        </p:nvSpPr>
        <p:spPr>
          <a:xfrm>
            <a:off x="7924800" y="3259381"/>
            <a:ext cx="10956451" cy="3970446"/>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3600" b="0" i="0" u="none" strike="noStrike" kern="1200" cap="none" spc="0" normalizeH="0" baseline="0" noProof="0" dirty="0">
                <a:ln>
                  <a:noFill/>
                </a:ln>
                <a:solidFill>
                  <a:prstClr val="black"/>
                </a:solidFill>
                <a:effectLst/>
                <a:uLnTx/>
                <a:uFillTx/>
                <a:latin typeface="Aptos" panose="02110004020202020204"/>
                <a:ea typeface="+mn-ea"/>
                <a:cs typeface="+mn-cs"/>
              </a:rPr>
              <a:t>Verhalend gesprek (NL/Eng) over verschillende onderdelen van het afwegingskader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3600" b="0" i="0" u="none" strike="noStrike" kern="1200" cap="none" spc="0" normalizeH="0" baseline="0" noProof="0" dirty="0">
                <a:ln>
                  <a:noFill/>
                </a:ln>
                <a:solidFill>
                  <a:prstClr val="black"/>
                </a:solidFill>
                <a:effectLst/>
                <a:uLnTx/>
                <a:uFillTx/>
                <a:latin typeface="Aptos" panose="02110004020202020204"/>
                <a:ea typeface="+mn-ea"/>
                <a:cs typeface="+mn-cs"/>
              </a:rPr>
              <a:t>Iedere podcast is 10 minuten en geeft een samenvatting in het gesprek per onderwerp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3600" b="0" i="0" u="none" strike="noStrike" kern="1200" cap="none" spc="0" normalizeH="0" baseline="0" noProof="0" dirty="0">
                <a:ln>
                  <a:noFill/>
                </a:ln>
                <a:solidFill>
                  <a:prstClr val="black"/>
                </a:solidFill>
                <a:effectLst/>
                <a:uLnTx/>
                <a:uFillTx/>
                <a:latin typeface="Aptos" panose="02110004020202020204"/>
                <a:ea typeface="+mn-ea"/>
                <a:cs typeface="+mn-cs"/>
              </a:rPr>
              <a:t>Toegankelijk vanaf de website van het Onderwijscollectief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l-NL" sz="3600" dirty="0">
                <a:solidFill>
                  <a:prstClr val="black"/>
                </a:solidFill>
                <a:latin typeface="Aptos" panose="02110004020202020204"/>
              </a:rPr>
              <a:t>Link website Onderwijscollectief </a:t>
            </a:r>
            <a:endParaRPr kumimoji="0" lang="nl-NL" sz="3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Afbeelding 6">
            <a:extLst>
              <a:ext uri="{FF2B5EF4-FFF2-40B4-BE49-F238E27FC236}">
                <a16:creationId xmlns:a16="http://schemas.microsoft.com/office/drawing/2014/main" id="{8F036853-3125-5304-E036-087350B45400}"/>
              </a:ext>
            </a:extLst>
          </p:cNvPr>
          <p:cNvPicPr>
            <a:picLocks noChangeAspect="1"/>
          </p:cNvPicPr>
          <p:nvPr/>
        </p:nvPicPr>
        <p:blipFill>
          <a:blip r:embed="rId10"/>
          <a:stretch>
            <a:fillRect/>
          </a:stretch>
        </p:blipFill>
        <p:spPr>
          <a:xfrm>
            <a:off x="3276600" y="3642694"/>
            <a:ext cx="3657600" cy="3593149"/>
          </a:xfrm>
          <a:prstGeom prst="rect">
            <a:avLst/>
          </a:prstGeom>
        </p:spPr>
      </p:pic>
    </p:spTree>
    <p:extLst>
      <p:ext uri="{BB962C8B-B14F-4D97-AF65-F5344CB8AC3E}">
        <p14:creationId xmlns:p14="http://schemas.microsoft.com/office/powerpoint/2010/main" val="752181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980</TotalTime>
  <Words>1204</Words>
  <Application>Microsoft Office PowerPoint</Application>
  <PresentationFormat>Aangepast</PresentationFormat>
  <Paragraphs>129</Paragraphs>
  <Slides>17</Slides>
  <Notes>8</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17</vt:i4>
      </vt:variant>
    </vt:vector>
  </HeadingPairs>
  <TitlesOfParts>
    <vt:vector size="24" baseType="lpstr">
      <vt:lpstr>Arial</vt:lpstr>
      <vt:lpstr>IBM Plex Sans Condensed Bold</vt:lpstr>
      <vt:lpstr>IBM Plex Sans Condensed</vt:lpstr>
      <vt:lpstr>Chau Philomene</vt:lpstr>
      <vt:lpstr>Calibri</vt:lpstr>
      <vt:lpstr>Aptos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AFWEGINGSKADER ONDERWIJS- JEUGDHULP 12 april 2025</dc:title>
  <dc:creator>Kragt, Hester</dc:creator>
  <cp:lastModifiedBy>Rojer, Suzanne</cp:lastModifiedBy>
  <cp:revision>30</cp:revision>
  <dcterms:created xsi:type="dcterms:W3CDTF">2006-08-16T00:00:00Z</dcterms:created>
  <dcterms:modified xsi:type="dcterms:W3CDTF">2025-04-10T09:34:34Z</dcterms:modified>
  <dc:identifier>DAGe4C8HaY4</dc:identifier>
</cp:coreProperties>
</file>